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sldIdLst>
    <p:sldId id="256" r:id="rId2"/>
    <p:sldId id="257" r:id="rId3"/>
    <p:sldId id="275" r:id="rId4"/>
    <p:sldId id="258" r:id="rId5"/>
    <p:sldId id="274" r:id="rId6"/>
    <p:sldId id="271" r:id="rId7"/>
    <p:sldId id="260" r:id="rId8"/>
    <p:sldId id="273" r:id="rId9"/>
    <p:sldId id="270" r:id="rId10"/>
    <p:sldId id="263" r:id="rId11"/>
    <p:sldId id="272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FB3"/>
    <a:srgbClr val="339966"/>
    <a:srgbClr val="85D14F"/>
    <a:srgbClr val="A4F326"/>
    <a:srgbClr val="FFDCC7"/>
    <a:srgbClr val="99C3FF"/>
    <a:srgbClr val="007BFF"/>
    <a:srgbClr val="FFC000"/>
    <a:srgbClr val="799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2BB57-0F4F-491D-ACAC-9BBE73802AAD}" v="2389" dt="2025-02-16T16:09:12.916"/>
    <p1510:client id="{0367CCE3-FFA8-C2F2-E1E1-114E5BE86BE1}" v="132" dt="2025-02-16T14:14:48.381"/>
    <p1510:client id="{0D5377F7-3B5A-6031-3116-853754C17891}" v="208" dt="2025-02-16T14:59:24.422"/>
    <p1510:client id="{0EB1A70E-74A4-BA04-0100-29BFE03B6F14}" v="64" dt="2025-02-16T10:26:16.865"/>
    <p1510:client id="{1DCBF98E-EBF3-4306-9491-1F0090E44827}" v="650" dt="2025-02-16T16:05:20.393"/>
    <p1510:client id="{264CDF37-7564-C1F1-0A99-0B1E1FCF4FDE}" v="1" dt="2025-02-16T11:46:32"/>
    <p1510:client id="{34E05A28-17DE-7F8B-DBCA-F29B7B110C45}" v="74" dt="2025-02-16T15:21:10.286"/>
    <p1510:client id="{4474688D-BB13-6845-88AB-3FAE17550655}" v="57" dt="2025-02-16T16:02:45.317"/>
    <p1510:client id="{60B1FCA2-750C-47A6-A604-97EEE56D7D62}" v="1955" dt="2025-02-16T16:06:06.300"/>
    <p1510:client id="{61FD9BF6-5042-469A-7600-95FE03220370}" v="24" dt="2025-02-16T10:31:40.245"/>
    <p1510:client id="{6443EFD2-9FB9-FDCE-5187-2D00E10D3A81}" v="15" dt="2025-02-16T16:04:16.609"/>
    <p1510:client id="{96499962-A256-2220-A277-B3A441536F81}" v="302" dt="2025-02-16T07:46:44.849"/>
    <p1510:client id="{A17DD140-51B0-8FD2-9637-8D8079D752B1}" v="10" dt="2025-02-16T12:11:30.351"/>
    <p1510:client id="{B03DBB0D-FD00-372B-9493-638EC9CCE0A5}" v="2094" dt="2025-02-16T13:52:39.324"/>
    <p1510:client id="{C2DF2F54-EFCD-6172-DD7C-34DCAFAFC2CB}" v="66" dt="2025-02-16T15:57:47.204"/>
    <p1510:client id="{CA437369-1F65-A5C4-A37F-78208A783A83}" v="86" dt="2025-02-16T13:26:18.076"/>
    <p1510:client id="{DAE0524E-08DC-0E94-704E-C76FBF1A630E}" v="404" dt="2025-02-16T13:07:01.746"/>
    <p1510:client id="{E87FEB0F-FBA5-89AF-0E5C-E6D96F12AB06}" v="1" dt="2025-02-16T10:01:42.499"/>
    <p1510:client id="{EB0407DA-A46A-19EA-202B-B474DC84C044}" v="186" dt="2025-02-16T15:24:35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DBCD80-DB38-478F-86F3-E9432B793E4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0400C-E0DA-4C73-80EC-0EB6B719E308}">
      <dgm:prSet/>
      <dgm:spPr/>
      <dgm:t>
        <a:bodyPr/>
        <a:lstStyle/>
        <a:p>
          <a:r>
            <a:rPr lang="en-GB"/>
            <a:t>Lack of Individual Action and Accountability to Reduce/Offset Carbon Emissions </a:t>
          </a:r>
          <a:endParaRPr lang="en-US"/>
        </a:p>
      </dgm:t>
    </dgm:pt>
    <dgm:pt modelId="{AF60D333-8889-46B4-AC6B-75611182B7A9}" type="parTrans" cxnId="{AD6CAAA9-2C70-4005-B21E-C6EB20551308}">
      <dgm:prSet/>
      <dgm:spPr/>
      <dgm:t>
        <a:bodyPr/>
        <a:lstStyle/>
        <a:p>
          <a:endParaRPr lang="en-US"/>
        </a:p>
      </dgm:t>
    </dgm:pt>
    <dgm:pt modelId="{7B7E32C3-BCE0-41CC-940F-050E10884FE2}" type="sibTrans" cxnId="{AD6CAAA9-2C70-4005-B21E-C6EB20551308}">
      <dgm:prSet/>
      <dgm:spPr/>
      <dgm:t>
        <a:bodyPr/>
        <a:lstStyle/>
        <a:p>
          <a:endParaRPr lang="en-US"/>
        </a:p>
      </dgm:t>
    </dgm:pt>
    <dgm:pt modelId="{2A3805F1-1258-4DA7-B877-BE27F9FE6B98}">
      <dgm:prSet/>
      <dgm:spPr/>
      <dgm:t>
        <a:bodyPr/>
        <a:lstStyle/>
        <a:p>
          <a:r>
            <a:rPr lang="en-GB"/>
            <a:t>Disconnection between Knowledge and Action in Individuals</a:t>
          </a:r>
          <a:endParaRPr lang="en-US"/>
        </a:p>
      </dgm:t>
    </dgm:pt>
    <dgm:pt modelId="{0E00BE12-5566-4F32-958D-ACA2414C9D86}" type="parTrans" cxnId="{1C255A88-F0FA-4E73-A437-B758AFE9A2D8}">
      <dgm:prSet/>
      <dgm:spPr/>
      <dgm:t>
        <a:bodyPr/>
        <a:lstStyle/>
        <a:p>
          <a:endParaRPr lang="en-US"/>
        </a:p>
      </dgm:t>
    </dgm:pt>
    <dgm:pt modelId="{62FF3B58-4D7C-4149-8C2D-A76B58FD6062}" type="sibTrans" cxnId="{1C255A88-F0FA-4E73-A437-B758AFE9A2D8}">
      <dgm:prSet/>
      <dgm:spPr/>
      <dgm:t>
        <a:bodyPr/>
        <a:lstStyle/>
        <a:p>
          <a:endParaRPr lang="en-US"/>
        </a:p>
      </dgm:t>
    </dgm:pt>
    <dgm:pt modelId="{8254719E-BCFD-4AD5-B19A-2A49D78E6DE6}" type="pres">
      <dgm:prSet presAssocID="{68DBCD80-DB38-478F-86F3-E9432B793E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932794-F7C6-423B-BE2C-E7054F2E1D74}" type="pres">
      <dgm:prSet presAssocID="{3650400C-E0DA-4C73-80EC-0EB6B719E308}" presName="hierRoot1" presStyleCnt="0"/>
      <dgm:spPr/>
    </dgm:pt>
    <dgm:pt modelId="{BB2B5D41-8DC5-47CF-8D31-9082E9FCAB4A}" type="pres">
      <dgm:prSet presAssocID="{3650400C-E0DA-4C73-80EC-0EB6B719E308}" presName="composite" presStyleCnt="0"/>
      <dgm:spPr/>
    </dgm:pt>
    <dgm:pt modelId="{8258A2CE-4A8C-47A1-97D2-6DF8BC7F4A53}" type="pres">
      <dgm:prSet presAssocID="{3650400C-E0DA-4C73-80EC-0EB6B719E308}" presName="background" presStyleLbl="node0" presStyleIdx="0" presStyleCnt="2"/>
      <dgm:spPr/>
    </dgm:pt>
    <dgm:pt modelId="{3300FEFC-D4F9-4633-AF07-151DF331E08F}" type="pres">
      <dgm:prSet presAssocID="{3650400C-E0DA-4C73-80EC-0EB6B719E308}" presName="text" presStyleLbl="fgAcc0" presStyleIdx="0" presStyleCnt="2">
        <dgm:presLayoutVars>
          <dgm:chPref val="3"/>
        </dgm:presLayoutVars>
      </dgm:prSet>
      <dgm:spPr/>
    </dgm:pt>
    <dgm:pt modelId="{F18733F8-83F6-4397-A0F5-1ABD77FC7011}" type="pres">
      <dgm:prSet presAssocID="{3650400C-E0DA-4C73-80EC-0EB6B719E308}" presName="hierChild2" presStyleCnt="0"/>
      <dgm:spPr/>
    </dgm:pt>
    <dgm:pt modelId="{3C41C8BF-B042-43DF-AF5E-679DC5741199}" type="pres">
      <dgm:prSet presAssocID="{2A3805F1-1258-4DA7-B877-BE27F9FE6B98}" presName="hierRoot1" presStyleCnt="0"/>
      <dgm:spPr/>
    </dgm:pt>
    <dgm:pt modelId="{98150CE6-24AC-4547-A695-FB9BADC6A5D4}" type="pres">
      <dgm:prSet presAssocID="{2A3805F1-1258-4DA7-B877-BE27F9FE6B98}" presName="composite" presStyleCnt="0"/>
      <dgm:spPr/>
    </dgm:pt>
    <dgm:pt modelId="{DAEFB253-5206-47B1-9EB9-CADDE878FFBC}" type="pres">
      <dgm:prSet presAssocID="{2A3805F1-1258-4DA7-B877-BE27F9FE6B98}" presName="background" presStyleLbl="node0" presStyleIdx="1" presStyleCnt="2"/>
      <dgm:spPr/>
    </dgm:pt>
    <dgm:pt modelId="{1795966C-6944-46F0-A1DC-580C0A13CEE3}" type="pres">
      <dgm:prSet presAssocID="{2A3805F1-1258-4DA7-B877-BE27F9FE6B98}" presName="text" presStyleLbl="fgAcc0" presStyleIdx="1" presStyleCnt="2">
        <dgm:presLayoutVars>
          <dgm:chPref val="3"/>
        </dgm:presLayoutVars>
      </dgm:prSet>
      <dgm:spPr/>
    </dgm:pt>
    <dgm:pt modelId="{C77A06D1-EB26-49C0-A2B3-24616E0C2D23}" type="pres">
      <dgm:prSet presAssocID="{2A3805F1-1258-4DA7-B877-BE27F9FE6B98}" presName="hierChild2" presStyleCnt="0"/>
      <dgm:spPr/>
    </dgm:pt>
  </dgm:ptLst>
  <dgm:cxnLst>
    <dgm:cxn modelId="{0594942A-148F-45AF-94AF-627296CEA2D7}" type="presOf" srcId="{68DBCD80-DB38-478F-86F3-E9432B793E41}" destId="{8254719E-BCFD-4AD5-B19A-2A49D78E6DE6}" srcOrd="0" destOrd="0" presId="urn:microsoft.com/office/officeart/2005/8/layout/hierarchy1"/>
    <dgm:cxn modelId="{1C255A88-F0FA-4E73-A437-B758AFE9A2D8}" srcId="{68DBCD80-DB38-478F-86F3-E9432B793E41}" destId="{2A3805F1-1258-4DA7-B877-BE27F9FE6B98}" srcOrd="1" destOrd="0" parTransId="{0E00BE12-5566-4F32-958D-ACA2414C9D86}" sibTransId="{62FF3B58-4D7C-4149-8C2D-A76B58FD6062}"/>
    <dgm:cxn modelId="{AD6CAAA9-2C70-4005-B21E-C6EB20551308}" srcId="{68DBCD80-DB38-478F-86F3-E9432B793E41}" destId="{3650400C-E0DA-4C73-80EC-0EB6B719E308}" srcOrd="0" destOrd="0" parTransId="{AF60D333-8889-46B4-AC6B-75611182B7A9}" sibTransId="{7B7E32C3-BCE0-41CC-940F-050E10884FE2}"/>
    <dgm:cxn modelId="{7B6F8AB2-BD6A-4133-BEB4-7729091D1512}" type="presOf" srcId="{3650400C-E0DA-4C73-80EC-0EB6B719E308}" destId="{3300FEFC-D4F9-4633-AF07-151DF331E08F}" srcOrd="0" destOrd="0" presId="urn:microsoft.com/office/officeart/2005/8/layout/hierarchy1"/>
    <dgm:cxn modelId="{1668B9B5-BD3A-4646-A5CE-EB014BB2268F}" type="presOf" srcId="{2A3805F1-1258-4DA7-B877-BE27F9FE6B98}" destId="{1795966C-6944-46F0-A1DC-580C0A13CEE3}" srcOrd="0" destOrd="0" presId="urn:microsoft.com/office/officeart/2005/8/layout/hierarchy1"/>
    <dgm:cxn modelId="{AE8E8711-5569-4349-B089-A1CBF467A64E}" type="presParOf" srcId="{8254719E-BCFD-4AD5-B19A-2A49D78E6DE6}" destId="{1E932794-F7C6-423B-BE2C-E7054F2E1D74}" srcOrd="0" destOrd="0" presId="urn:microsoft.com/office/officeart/2005/8/layout/hierarchy1"/>
    <dgm:cxn modelId="{5052B206-B402-4B2E-A7BE-0A6CFD437603}" type="presParOf" srcId="{1E932794-F7C6-423B-BE2C-E7054F2E1D74}" destId="{BB2B5D41-8DC5-47CF-8D31-9082E9FCAB4A}" srcOrd="0" destOrd="0" presId="urn:microsoft.com/office/officeart/2005/8/layout/hierarchy1"/>
    <dgm:cxn modelId="{6E89A498-E025-4CDD-A398-3F185647C22C}" type="presParOf" srcId="{BB2B5D41-8DC5-47CF-8D31-9082E9FCAB4A}" destId="{8258A2CE-4A8C-47A1-97D2-6DF8BC7F4A53}" srcOrd="0" destOrd="0" presId="urn:microsoft.com/office/officeart/2005/8/layout/hierarchy1"/>
    <dgm:cxn modelId="{52EAB37D-E949-4548-AA0A-B3FFE4366DFE}" type="presParOf" srcId="{BB2B5D41-8DC5-47CF-8D31-9082E9FCAB4A}" destId="{3300FEFC-D4F9-4633-AF07-151DF331E08F}" srcOrd="1" destOrd="0" presId="urn:microsoft.com/office/officeart/2005/8/layout/hierarchy1"/>
    <dgm:cxn modelId="{0AD5CBE4-16B4-4870-B8BA-DEE091B5E61E}" type="presParOf" srcId="{1E932794-F7C6-423B-BE2C-E7054F2E1D74}" destId="{F18733F8-83F6-4397-A0F5-1ABD77FC7011}" srcOrd="1" destOrd="0" presId="urn:microsoft.com/office/officeart/2005/8/layout/hierarchy1"/>
    <dgm:cxn modelId="{391E566F-5FA0-4244-95B9-5835AA17BAAC}" type="presParOf" srcId="{8254719E-BCFD-4AD5-B19A-2A49D78E6DE6}" destId="{3C41C8BF-B042-43DF-AF5E-679DC5741199}" srcOrd="1" destOrd="0" presId="urn:microsoft.com/office/officeart/2005/8/layout/hierarchy1"/>
    <dgm:cxn modelId="{4738222B-7E12-4AE6-A8DD-E75C070030B8}" type="presParOf" srcId="{3C41C8BF-B042-43DF-AF5E-679DC5741199}" destId="{98150CE6-24AC-4547-A695-FB9BADC6A5D4}" srcOrd="0" destOrd="0" presId="urn:microsoft.com/office/officeart/2005/8/layout/hierarchy1"/>
    <dgm:cxn modelId="{1630CA28-1B3D-44A2-9EBF-903513D2E06E}" type="presParOf" srcId="{98150CE6-24AC-4547-A695-FB9BADC6A5D4}" destId="{DAEFB253-5206-47B1-9EB9-CADDE878FFBC}" srcOrd="0" destOrd="0" presId="urn:microsoft.com/office/officeart/2005/8/layout/hierarchy1"/>
    <dgm:cxn modelId="{7BE883B6-6D9D-4842-8573-393F6BD8F9A1}" type="presParOf" srcId="{98150CE6-24AC-4547-A695-FB9BADC6A5D4}" destId="{1795966C-6944-46F0-A1DC-580C0A13CEE3}" srcOrd="1" destOrd="0" presId="urn:microsoft.com/office/officeart/2005/8/layout/hierarchy1"/>
    <dgm:cxn modelId="{066B3082-92CE-4F5D-B879-315A737209B6}" type="presParOf" srcId="{3C41C8BF-B042-43DF-AF5E-679DC5741199}" destId="{C77A06D1-EB26-49C0-A2B3-24616E0C2D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0091F-30E7-4169-810A-070597AC53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3F36B4-7F4B-4AE2-8EC5-599CEE04B3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Growth: Monthly active users, retention rates.</a:t>
          </a:r>
        </a:p>
      </dgm:t>
    </dgm:pt>
    <dgm:pt modelId="{04E29007-94EC-4B45-B34A-B4814B4C10D8}" type="parTrans" cxnId="{805C2FC5-EF65-442D-82B8-6D8F98EBE1E7}">
      <dgm:prSet/>
      <dgm:spPr/>
      <dgm:t>
        <a:bodyPr/>
        <a:lstStyle/>
        <a:p>
          <a:endParaRPr lang="en-US"/>
        </a:p>
      </dgm:t>
    </dgm:pt>
    <dgm:pt modelId="{75F4C05F-0E15-49DC-9CEE-B15C0E0B24EE}" type="sibTrans" cxnId="{805C2FC5-EF65-442D-82B8-6D8F98EBE1E7}">
      <dgm:prSet/>
      <dgm:spPr/>
      <dgm:t>
        <a:bodyPr/>
        <a:lstStyle/>
        <a:p>
          <a:endParaRPr lang="en-US"/>
        </a:p>
      </dgm:t>
    </dgm:pt>
    <dgm:pt modelId="{72339613-DE2A-4390-818E-5639C8D28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Behavioral Change: % of users adopting sustainable habits.</a:t>
          </a:r>
        </a:p>
      </dgm:t>
    </dgm:pt>
    <dgm:pt modelId="{455F082D-8B9E-4B5C-95D8-A2A3E4175FEC}" type="parTrans" cxnId="{3C919404-0071-4E22-AD3F-62BFB81C5CF9}">
      <dgm:prSet/>
      <dgm:spPr/>
      <dgm:t>
        <a:bodyPr/>
        <a:lstStyle/>
        <a:p>
          <a:endParaRPr lang="en-US"/>
        </a:p>
      </dgm:t>
    </dgm:pt>
    <dgm:pt modelId="{95B70D77-618F-4CE9-9AD6-81505F6873D3}" type="sibTrans" cxnId="{3C919404-0071-4E22-AD3F-62BFB81C5CF9}">
      <dgm:prSet/>
      <dgm:spPr/>
      <dgm:t>
        <a:bodyPr/>
        <a:lstStyle/>
        <a:p>
          <a:endParaRPr lang="en-US"/>
        </a:p>
      </dgm:t>
    </dgm:pt>
    <dgm:pt modelId="{6A08CBAF-1224-481D-BB17-49C852DBBF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CO2 Reduction: Measured carbon savings from individual actions.</a:t>
          </a:r>
        </a:p>
      </dgm:t>
    </dgm:pt>
    <dgm:pt modelId="{DA863508-3266-445E-BBB3-553A2E6D7EAB}" type="parTrans" cxnId="{3669D616-EC40-4B8B-95BB-DD97F9BA1B29}">
      <dgm:prSet/>
      <dgm:spPr/>
      <dgm:t>
        <a:bodyPr/>
        <a:lstStyle/>
        <a:p>
          <a:endParaRPr lang="en-US"/>
        </a:p>
      </dgm:t>
    </dgm:pt>
    <dgm:pt modelId="{8C9FDFC8-F2B7-4C90-8F97-858CCF9C69D2}" type="sibTrans" cxnId="{3669D616-EC40-4B8B-95BB-DD97F9BA1B29}">
      <dgm:prSet/>
      <dgm:spPr/>
      <dgm:t>
        <a:bodyPr/>
        <a:lstStyle/>
        <a:p>
          <a:endParaRPr lang="en-US"/>
        </a:p>
      </dgm:t>
    </dgm:pt>
    <dgm:pt modelId="{E3F3E499-CA7C-46FD-BDDD-DE18E8638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 Utilization: How many tokens are redeemed, donated, or used for offsetting.</a:t>
          </a:r>
        </a:p>
      </dgm:t>
    </dgm:pt>
    <dgm:pt modelId="{E50A070C-2919-40DE-921B-7E349E12B0C5}" type="parTrans" cxnId="{2B2A1E2F-7781-4629-AFA9-6EFAB5856F9C}">
      <dgm:prSet/>
      <dgm:spPr/>
      <dgm:t>
        <a:bodyPr/>
        <a:lstStyle/>
        <a:p>
          <a:endParaRPr lang="en-US"/>
        </a:p>
      </dgm:t>
    </dgm:pt>
    <dgm:pt modelId="{A74DEAED-84FB-447B-8911-D0B5132C347A}" type="sibTrans" cxnId="{2B2A1E2F-7781-4629-AFA9-6EFAB5856F9C}">
      <dgm:prSet/>
      <dgm:spPr/>
      <dgm:t>
        <a:bodyPr/>
        <a:lstStyle/>
        <a:p>
          <a:endParaRPr lang="en-US"/>
        </a:p>
      </dgm:t>
    </dgm:pt>
    <dgm:pt modelId="{28EA0A4C-BC97-4D15-A2BC-C22A4784CE44}" type="pres">
      <dgm:prSet presAssocID="{5C30091F-30E7-4169-810A-070597AC53CC}" presName="root" presStyleCnt="0">
        <dgm:presLayoutVars>
          <dgm:dir/>
          <dgm:resizeHandles val="exact"/>
        </dgm:presLayoutVars>
      </dgm:prSet>
      <dgm:spPr/>
    </dgm:pt>
    <dgm:pt modelId="{57695735-35C6-48CA-82AC-D97B25DB40DF}" type="pres">
      <dgm:prSet presAssocID="{673F36B4-7F4B-4AE2-8EC5-599CEE04B301}" presName="compNode" presStyleCnt="0"/>
      <dgm:spPr/>
    </dgm:pt>
    <dgm:pt modelId="{F603691E-7763-43BB-AD2C-CB65F770EFCE}" type="pres">
      <dgm:prSet presAssocID="{673F36B4-7F4B-4AE2-8EC5-599CEE04B301}" presName="bgRect" presStyleLbl="bgShp" presStyleIdx="0" presStyleCnt="4"/>
      <dgm:spPr/>
    </dgm:pt>
    <dgm:pt modelId="{98484FBB-044E-4E60-B0AE-B1779FE9B164}" type="pres">
      <dgm:prSet presAssocID="{673F36B4-7F4B-4AE2-8EC5-599CEE04B3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00E665B5-8C7F-4545-9C44-B8D25BAE6A3C}" type="pres">
      <dgm:prSet presAssocID="{673F36B4-7F4B-4AE2-8EC5-599CEE04B301}" presName="spaceRect" presStyleCnt="0"/>
      <dgm:spPr/>
    </dgm:pt>
    <dgm:pt modelId="{7A233F66-C7D7-4AB0-B0DE-9511826FAA13}" type="pres">
      <dgm:prSet presAssocID="{673F36B4-7F4B-4AE2-8EC5-599CEE04B301}" presName="parTx" presStyleLbl="revTx" presStyleIdx="0" presStyleCnt="4">
        <dgm:presLayoutVars>
          <dgm:chMax val="0"/>
          <dgm:chPref val="0"/>
        </dgm:presLayoutVars>
      </dgm:prSet>
      <dgm:spPr/>
    </dgm:pt>
    <dgm:pt modelId="{52516838-6EEC-4613-9695-D9A2B16AD83B}" type="pres">
      <dgm:prSet presAssocID="{75F4C05F-0E15-49DC-9CEE-B15C0E0B24EE}" presName="sibTrans" presStyleCnt="0"/>
      <dgm:spPr/>
    </dgm:pt>
    <dgm:pt modelId="{7A97352E-C479-482D-B4B8-0CA6D8792F7D}" type="pres">
      <dgm:prSet presAssocID="{72339613-DE2A-4390-818E-5639C8D2812B}" presName="compNode" presStyleCnt="0"/>
      <dgm:spPr/>
    </dgm:pt>
    <dgm:pt modelId="{8DDB5212-0B95-4FE5-AD9C-2FEF8A680DAB}" type="pres">
      <dgm:prSet presAssocID="{72339613-DE2A-4390-818E-5639C8D2812B}" presName="bgRect" presStyleLbl="bgShp" presStyleIdx="1" presStyleCnt="4"/>
      <dgm:spPr/>
    </dgm:pt>
    <dgm:pt modelId="{A4D2355D-7BDD-43C2-9FF4-4122AD72E39C}" type="pres">
      <dgm:prSet presAssocID="{72339613-DE2A-4390-818E-5639C8D281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4385F9C-DBF1-4B18-B0BF-900CFBE2CDB3}" type="pres">
      <dgm:prSet presAssocID="{72339613-DE2A-4390-818E-5639C8D2812B}" presName="spaceRect" presStyleCnt="0"/>
      <dgm:spPr/>
    </dgm:pt>
    <dgm:pt modelId="{A9B9BF20-2F5A-4325-9C8C-BF1AAF8C02CA}" type="pres">
      <dgm:prSet presAssocID="{72339613-DE2A-4390-818E-5639C8D2812B}" presName="parTx" presStyleLbl="revTx" presStyleIdx="1" presStyleCnt="4">
        <dgm:presLayoutVars>
          <dgm:chMax val="0"/>
          <dgm:chPref val="0"/>
        </dgm:presLayoutVars>
      </dgm:prSet>
      <dgm:spPr/>
    </dgm:pt>
    <dgm:pt modelId="{8D98FE97-4F26-407E-9BBC-98C9AD49E5F6}" type="pres">
      <dgm:prSet presAssocID="{95B70D77-618F-4CE9-9AD6-81505F6873D3}" presName="sibTrans" presStyleCnt="0"/>
      <dgm:spPr/>
    </dgm:pt>
    <dgm:pt modelId="{0A06FB97-16E5-47D8-99CB-7E0ABE6D0495}" type="pres">
      <dgm:prSet presAssocID="{6A08CBAF-1224-481D-BB17-49C852DBBFC2}" presName="compNode" presStyleCnt="0"/>
      <dgm:spPr/>
    </dgm:pt>
    <dgm:pt modelId="{03E89370-E1D1-41E6-BF56-86591503BA0B}" type="pres">
      <dgm:prSet presAssocID="{6A08CBAF-1224-481D-BB17-49C852DBBFC2}" presName="bgRect" presStyleLbl="bgShp" presStyleIdx="2" presStyleCnt="4"/>
      <dgm:spPr/>
    </dgm:pt>
    <dgm:pt modelId="{6E65D23D-F118-41A4-BBA6-33E0B2274702}" type="pres">
      <dgm:prSet presAssocID="{6A08CBAF-1224-481D-BB17-49C852DBBF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4A053BE7-86C1-4315-86EC-0183913B2922}" type="pres">
      <dgm:prSet presAssocID="{6A08CBAF-1224-481D-BB17-49C852DBBFC2}" presName="spaceRect" presStyleCnt="0"/>
      <dgm:spPr/>
    </dgm:pt>
    <dgm:pt modelId="{78D201A6-0C75-40F4-AE77-1F32DB45FFAC}" type="pres">
      <dgm:prSet presAssocID="{6A08CBAF-1224-481D-BB17-49C852DBBFC2}" presName="parTx" presStyleLbl="revTx" presStyleIdx="2" presStyleCnt="4">
        <dgm:presLayoutVars>
          <dgm:chMax val="0"/>
          <dgm:chPref val="0"/>
        </dgm:presLayoutVars>
      </dgm:prSet>
      <dgm:spPr/>
    </dgm:pt>
    <dgm:pt modelId="{9930EBDB-A364-4173-B0FE-75B93BB4FAF7}" type="pres">
      <dgm:prSet presAssocID="{8C9FDFC8-F2B7-4C90-8F97-858CCF9C69D2}" presName="sibTrans" presStyleCnt="0"/>
      <dgm:spPr/>
    </dgm:pt>
    <dgm:pt modelId="{E5C87FC8-6311-458B-9417-121E0CB83A3B}" type="pres">
      <dgm:prSet presAssocID="{E3F3E499-CA7C-46FD-BDDD-DE18E8638CC6}" presName="compNode" presStyleCnt="0"/>
      <dgm:spPr/>
    </dgm:pt>
    <dgm:pt modelId="{9EA8264A-0F6E-47DD-A910-F4336A1B223C}" type="pres">
      <dgm:prSet presAssocID="{E3F3E499-CA7C-46FD-BDDD-DE18E8638CC6}" presName="bgRect" presStyleLbl="bgShp" presStyleIdx="3" presStyleCnt="4"/>
      <dgm:spPr/>
    </dgm:pt>
    <dgm:pt modelId="{D1C441A1-266E-4148-8ED8-45C29A50B61D}" type="pres">
      <dgm:prSet presAssocID="{E3F3E499-CA7C-46FD-BDDD-DE18E8638C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23147416-7F12-43AF-9DBD-EB481FD409DF}" type="pres">
      <dgm:prSet presAssocID="{E3F3E499-CA7C-46FD-BDDD-DE18E8638CC6}" presName="spaceRect" presStyleCnt="0"/>
      <dgm:spPr/>
    </dgm:pt>
    <dgm:pt modelId="{16245EA7-4079-4915-B15E-160B2EC6A2B5}" type="pres">
      <dgm:prSet presAssocID="{E3F3E499-CA7C-46FD-BDDD-DE18E8638CC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919404-0071-4E22-AD3F-62BFB81C5CF9}" srcId="{5C30091F-30E7-4169-810A-070597AC53CC}" destId="{72339613-DE2A-4390-818E-5639C8D2812B}" srcOrd="1" destOrd="0" parTransId="{455F082D-8B9E-4B5C-95D8-A2A3E4175FEC}" sibTransId="{95B70D77-618F-4CE9-9AD6-81505F6873D3}"/>
    <dgm:cxn modelId="{3669D616-EC40-4B8B-95BB-DD97F9BA1B29}" srcId="{5C30091F-30E7-4169-810A-070597AC53CC}" destId="{6A08CBAF-1224-481D-BB17-49C852DBBFC2}" srcOrd="2" destOrd="0" parTransId="{DA863508-3266-445E-BBB3-553A2E6D7EAB}" sibTransId="{8C9FDFC8-F2B7-4C90-8F97-858CCF9C69D2}"/>
    <dgm:cxn modelId="{2B2A1E2F-7781-4629-AFA9-6EFAB5856F9C}" srcId="{5C30091F-30E7-4169-810A-070597AC53CC}" destId="{E3F3E499-CA7C-46FD-BDDD-DE18E8638CC6}" srcOrd="3" destOrd="0" parTransId="{E50A070C-2919-40DE-921B-7E349E12B0C5}" sibTransId="{A74DEAED-84FB-447B-8911-D0B5132C347A}"/>
    <dgm:cxn modelId="{D51FE635-AED8-43D4-B6A1-AE44C607C2DA}" type="presOf" srcId="{6A08CBAF-1224-481D-BB17-49C852DBBFC2}" destId="{78D201A6-0C75-40F4-AE77-1F32DB45FFAC}" srcOrd="0" destOrd="0" presId="urn:microsoft.com/office/officeart/2018/2/layout/IconVerticalSolidList"/>
    <dgm:cxn modelId="{5ABEF046-4A01-462D-9F31-BE6AC2F31CFB}" type="presOf" srcId="{72339613-DE2A-4390-818E-5639C8D2812B}" destId="{A9B9BF20-2F5A-4325-9C8C-BF1AAF8C02CA}" srcOrd="0" destOrd="0" presId="urn:microsoft.com/office/officeart/2018/2/layout/IconVerticalSolidList"/>
    <dgm:cxn modelId="{7503945F-7EE7-4762-B8FA-6ED5C1EB92F7}" type="presOf" srcId="{E3F3E499-CA7C-46FD-BDDD-DE18E8638CC6}" destId="{16245EA7-4079-4915-B15E-160B2EC6A2B5}" srcOrd="0" destOrd="0" presId="urn:microsoft.com/office/officeart/2018/2/layout/IconVerticalSolidList"/>
    <dgm:cxn modelId="{20847C7C-38C2-47B7-B688-72B495465482}" type="presOf" srcId="{5C30091F-30E7-4169-810A-070597AC53CC}" destId="{28EA0A4C-BC97-4D15-A2BC-C22A4784CE44}" srcOrd="0" destOrd="0" presId="urn:microsoft.com/office/officeart/2018/2/layout/IconVerticalSolidList"/>
    <dgm:cxn modelId="{FBAFCB93-9A71-4B96-9E6C-88DF61F5CE27}" type="presOf" srcId="{673F36B4-7F4B-4AE2-8EC5-599CEE04B301}" destId="{7A233F66-C7D7-4AB0-B0DE-9511826FAA13}" srcOrd="0" destOrd="0" presId="urn:microsoft.com/office/officeart/2018/2/layout/IconVerticalSolidList"/>
    <dgm:cxn modelId="{805C2FC5-EF65-442D-82B8-6D8F98EBE1E7}" srcId="{5C30091F-30E7-4169-810A-070597AC53CC}" destId="{673F36B4-7F4B-4AE2-8EC5-599CEE04B301}" srcOrd="0" destOrd="0" parTransId="{04E29007-94EC-4B45-B34A-B4814B4C10D8}" sibTransId="{75F4C05F-0E15-49DC-9CEE-B15C0E0B24EE}"/>
    <dgm:cxn modelId="{A81B884B-4A48-4E13-BC2B-A73C50646F4C}" type="presParOf" srcId="{28EA0A4C-BC97-4D15-A2BC-C22A4784CE44}" destId="{57695735-35C6-48CA-82AC-D97B25DB40DF}" srcOrd="0" destOrd="0" presId="urn:microsoft.com/office/officeart/2018/2/layout/IconVerticalSolidList"/>
    <dgm:cxn modelId="{86C1FD7E-C089-495F-8B4D-7AC4C8EC0FDC}" type="presParOf" srcId="{57695735-35C6-48CA-82AC-D97B25DB40DF}" destId="{F603691E-7763-43BB-AD2C-CB65F770EFCE}" srcOrd="0" destOrd="0" presId="urn:microsoft.com/office/officeart/2018/2/layout/IconVerticalSolidList"/>
    <dgm:cxn modelId="{CC0E4DFF-228F-413E-9B58-97DA7FDB6D6C}" type="presParOf" srcId="{57695735-35C6-48CA-82AC-D97B25DB40DF}" destId="{98484FBB-044E-4E60-B0AE-B1779FE9B164}" srcOrd="1" destOrd="0" presId="urn:microsoft.com/office/officeart/2018/2/layout/IconVerticalSolidList"/>
    <dgm:cxn modelId="{DC398E04-1257-4B32-AF68-C4D3F511EAE5}" type="presParOf" srcId="{57695735-35C6-48CA-82AC-D97B25DB40DF}" destId="{00E665B5-8C7F-4545-9C44-B8D25BAE6A3C}" srcOrd="2" destOrd="0" presId="urn:microsoft.com/office/officeart/2018/2/layout/IconVerticalSolidList"/>
    <dgm:cxn modelId="{E479253C-6F2D-44F4-9A39-18C7E1F1FE7F}" type="presParOf" srcId="{57695735-35C6-48CA-82AC-D97B25DB40DF}" destId="{7A233F66-C7D7-4AB0-B0DE-9511826FAA13}" srcOrd="3" destOrd="0" presId="urn:microsoft.com/office/officeart/2018/2/layout/IconVerticalSolidList"/>
    <dgm:cxn modelId="{0A54D606-F19F-4609-973E-181B243BCFCC}" type="presParOf" srcId="{28EA0A4C-BC97-4D15-A2BC-C22A4784CE44}" destId="{52516838-6EEC-4613-9695-D9A2B16AD83B}" srcOrd="1" destOrd="0" presId="urn:microsoft.com/office/officeart/2018/2/layout/IconVerticalSolidList"/>
    <dgm:cxn modelId="{96755AE1-3ACA-4351-9B58-EC9CAF8D4241}" type="presParOf" srcId="{28EA0A4C-BC97-4D15-A2BC-C22A4784CE44}" destId="{7A97352E-C479-482D-B4B8-0CA6D8792F7D}" srcOrd="2" destOrd="0" presId="urn:microsoft.com/office/officeart/2018/2/layout/IconVerticalSolidList"/>
    <dgm:cxn modelId="{908A0245-6CF6-479F-9BFF-498C997E1726}" type="presParOf" srcId="{7A97352E-C479-482D-B4B8-0CA6D8792F7D}" destId="{8DDB5212-0B95-4FE5-AD9C-2FEF8A680DAB}" srcOrd="0" destOrd="0" presId="urn:microsoft.com/office/officeart/2018/2/layout/IconVerticalSolidList"/>
    <dgm:cxn modelId="{AB668A46-12AB-43CB-9E5B-05B89EDE0EFF}" type="presParOf" srcId="{7A97352E-C479-482D-B4B8-0CA6D8792F7D}" destId="{A4D2355D-7BDD-43C2-9FF4-4122AD72E39C}" srcOrd="1" destOrd="0" presId="urn:microsoft.com/office/officeart/2018/2/layout/IconVerticalSolidList"/>
    <dgm:cxn modelId="{DEF5DF42-D33F-49E3-AB63-9A0F4DDA6818}" type="presParOf" srcId="{7A97352E-C479-482D-B4B8-0CA6D8792F7D}" destId="{B4385F9C-DBF1-4B18-B0BF-900CFBE2CDB3}" srcOrd="2" destOrd="0" presId="urn:microsoft.com/office/officeart/2018/2/layout/IconVerticalSolidList"/>
    <dgm:cxn modelId="{11314292-E6C7-476B-8F60-68374C2D1205}" type="presParOf" srcId="{7A97352E-C479-482D-B4B8-0CA6D8792F7D}" destId="{A9B9BF20-2F5A-4325-9C8C-BF1AAF8C02CA}" srcOrd="3" destOrd="0" presId="urn:microsoft.com/office/officeart/2018/2/layout/IconVerticalSolidList"/>
    <dgm:cxn modelId="{60AEDBE4-6843-404E-BB1D-D044CF8E58D7}" type="presParOf" srcId="{28EA0A4C-BC97-4D15-A2BC-C22A4784CE44}" destId="{8D98FE97-4F26-407E-9BBC-98C9AD49E5F6}" srcOrd="3" destOrd="0" presId="urn:microsoft.com/office/officeart/2018/2/layout/IconVerticalSolidList"/>
    <dgm:cxn modelId="{7F477ADA-F594-4D44-9669-49239A346186}" type="presParOf" srcId="{28EA0A4C-BC97-4D15-A2BC-C22A4784CE44}" destId="{0A06FB97-16E5-47D8-99CB-7E0ABE6D0495}" srcOrd="4" destOrd="0" presId="urn:microsoft.com/office/officeart/2018/2/layout/IconVerticalSolidList"/>
    <dgm:cxn modelId="{A4263EF4-6CD7-4400-B368-1ED83E2F6C65}" type="presParOf" srcId="{0A06FB97-16E5-47D8-99CB-7E0ABE6D0495}" destId="{03E89370-E1D1-41E6-BF56-86591503BA0B}" srcOrd="0" destOrd="0" presId="urn:microsoft.com/office/officeart/2018/2/layout/IconVerticalSolidList"/>
    <dgm:cxn modelId="{5FAA3D39-37B6-491B-9DDD-FF728D496588}" type="presParOf" srcId="{0A06FB97-16E5-47D8-99CB-7E0ABE6D0495}" destId="{6E65D23D-F118-41A4-BBA6-33E0B2274702}" srcOrd="1" destOrd="0" presId="urn:microsoft.com/office/officeart/2018/2/layout/IconVerticalSolidList"/>
    <dgm:cxn modelId="{32FAFF34-F394-44B1-B757-80A7317309F1}" type="presParOf" srcId="{0A06FB97-16E5-47D8-99CB-7E0ABE6D0495}" destId="{4A053BE7-86C1-4315-86EC-0183913B2922}" srcOrd="2" destOrd="0" presId="urn:microsoft.com/office/officeart/2018/2/layout/IconVerticalSolidList"/>
    <dgm:cxn modelId="{50ECFEB7-3A1E-4687-8746-B2BBA6B6E1A3}" type="presParOf" srcId="{0A06FB97-16E5-47D8-99CB-7E0ABE6D0495}" destId="{78D201A6-0C75-40F4-AE77-1F32DB45FFAC}" srcOrd="3" destOrd="0" presId="urn:microsoft.com/office/officeart/2018/2/layout/IconVerticalSolidList"/>
    <dgm:cxn modelId="{12A4745A-8B65-4D5F-AA4A-2965EB34897D}" type="presParOf" srcId="{28EA0A4C-BC97-4D15-A2BC-C22A4784CE44}" destId="{9930EBDB-A364-4173-B0FE-75B93BB4FAF7}" srcOrd="5" destOrd="0" presId="urn:microsoft.com/office/officeart/2018/2/layout/IconVerticalSolidList"/>
    <dgm:cxn modelId="{4521C8F8-CD5C-4BAD-92EF-3059C41397FF}" type="presParOf" srcId="{28EA0A4C-BC97-4D15-A2BC-C22A4784CE44}" destId="{E5C87FC8-6311-458B-9417-121E0CB83A3B}" srcOrd="6" destOrd="0" presId="urn:microsoft.com/office/officeart/2018/2/layout/IconVerticalSolidList"/>
    <dgm:cxn modelId="{B737DC34-D0DA-4392-B87E-29103DFF242C}" type="presParOf" srcId="{E5C87FC8-6311-458B-9417-121E0CB83A3B}" destId="{9EA8264A-0F6E-47DD-A910-F4336A1B223C}" srcOrd="0" destOrd="0" presId="urn:microsoft.com/office/officeart/2018/2/layout/IconVerticalSolidList"/>
    <dgm:cxn modelId="{8A54E9DB-8820-4691-A067-E5C63A4D86FD}" type="presParOf" srcId="{E5C87FC8-6311-458B-9417-121E0CB83A3B}" destId="{D1C441A1-266E-4148-8ED8-45C29A50B61D}" srcOrd="1" destOrd="0" presId="urn:microsoft.com/office/officeart/2018/2/layout/IconVerticalSolidList"/>
    <dgm:cxn modelId="{9360A249-8DE9-43EF-BD1F-222175C97F9B}" type="presParOf" srcId="{E5C87FC8-6311-458B-9417-121E0CB83A3B}" destId="{23147416-7F12-43AF-9DBD-EB481FD409DF}" srcOrd="2" destOrd="0" presId="urn:microsoft.com/office/officeart/2018/2/layout/IconVerticalSolidList"/>
    <dgm:cxn modelId="{3F7D6791-B481-4A7F-80BE-0E352B39393D}" type="presParOf" srcId="{E5C87FC8-6311-458B-9417-121E0CB83A3B}" destId="{16245EA7-4079-4915-B15E-160B2EC6A2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8A2CE-4A8C-47A1-97D2-6DF8BC7F4A53}">
      <dsp:nvSpPr>
        <dsp:cNvPr id="0" name=""/>
        <dsp:cNvSpPr/>
      </dsp:nvSpPr>
      <dsp:spPr>
        <a:xfrm>
          <a:off x="1205" y="332419"/>
          <a:ext cx="4230108" cy="268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0FEFC-D4F9-4633-AF07-151DF331E08F}">
      <dsp:nvSpPr>
        <dsp:cNvPr id="0" name=""/>
        <dsp:cNvSpPr/>
      </dsp:nvSpPr>
      <dsp:spPr>
        <a:xfrm>
          <a:off x="471217" y="778931"/>
          <a:ext cx="4230108" cy="2686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Lack of Individual Action and Accountability to Reduce/Offset Carbon Emissions </a:t>
          </a:r>
          <a:endParaRPr lang="en-US" sz="3200" kern="1200"/>
        </a:p>
      </dsp:txBody>
      <dsp:txXfrm>
        <a:off x="549891" y="857605"/>
        <a:ext cx="4072760" cy="2528770"/>
      </dsp:txXfrm>
    </dsp:sp>
    <dsp:sp modelId="{DAEFB253-5206-47B1-9EB9-CADDE878FFBC}">
      <dsp:nvSpPr>
        <dsp:cNvPr id="0" name=""/>
        <dsp:cNvSpPr/>
      </dsp:nvSpPr>
      <dsp:spPr>
        <a:xfrm>
          <a:off x="5171337" y="332419"/>
          <a:ext cx="4230108" cy="2686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5966C-6944-46F0-A1DC-580C0A13CEE3}">
      <dsp:nvSpPr>
        <dsp:cNvPr id="0" name=""/>
        <dsp:cNvSpPr/>
      </dsp:nvSpPr>
      <dsp:spPr>
        <a:xfrm>
          <a:off x="5641349" y="778931"/>
          <a:ext cx="4230108" cy="2686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Disconnection between Knowledge and Action in Individuals</a:t>
          </a:r>
          <a:endParaRPr lang="en-US" sz="3200" kern="1200"/>
        </a:p>
      </dsp:txBody>
      <dsp:txXfrm>
        <a:off x="5720023" y="857605"/>
        <a:ext cx="4072760" cy="2528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3691E-7763-43BB-AD2C-CB65F770EFCE}">
      <dsp:nvSpPr>
        <dsp:cNvPr id="0" name=""/>
        <dsp:cNvSpPr/>
      </dsp:nvSpPr>
      <dsp:spPr>
        <a:xfrm>
          <a:off x="0" y="1935"/>
          <a:ext cx="6853536" cy="980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84FBB-044E-4E60-B0AE-B1779FE9B164}">
      <dsp:nvSpPr>
        <dsp:cNvPr id="0" name=""/>
        <dsp:cNvSpPr/>
      </dsp:nvSpPr>
      <dsp:spPr>
        <a:xfrm>
          <a:off x="296747" y="222656"/>
          <a:ext cx="539540" cy="5395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33F66-C7D7-4AB0-B0DE-9511826FAA13}">
      <dsp:nvSpPr>
        <dsp:cNvPr id="0" name=""/>
        <dsp:cNvSpPr/>
      </dsp:nvSpPr>
      <dsp:spPr>
        <a:xfrm>
          <a:off x="1133034" y="1935"/>
          <a:ext cx="5720501" cy="98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21" tIns="103821" rIns="103821" bIns="1038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Growth: Monthly active users, retention rates.</a:t>
          </a:r>
        </a:p>
      </dsp:txBody>
      <dsp:txXfrm>
        <a:off x="1133034" y="1935"/>
        <a:ext cx="5720501" cy="980981"/>
      </dsp:txXfrm>
    </dsp:sp>
    <dsp:sp modelId="{8DDB5212-0B95-4FE5-AD9C-2FEF8A680DAB}">
      <dsp:nvSpPr>
        <dsp:cNvPr id="0" name=""/>
        <dsp:cNvSpPr/>
      </dsp:nvSpPr>
      <dsp:spPr>
        <a:xfrm>
          <a:off x="0" y="1228162"/>
          <a:ext cx="6853536" cy="980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2355D-7BDD-43C2-9FF4-4122AD72E39C}">
      <dsp:nvSpPr>
        <dsp:cNvPr id="0" name=""/>
        <dsp:cNvSpPr/>
      </dsp:nvSpPr>
      <dsp:spPr>
        <a:xfrm>
          <a:off x="296747" y="1448883"/>
          <a:ext cx="539540" cy="5395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9BF20-2F5A-4325-9C8C-BF1AAF8C02CA}">
      <dsp:nvSpPr>
        <dsp:cNvPr id="0" name=""/>
        <dsp:cNvSpPr/>
      </dsp:nvSpPr>
      <dsp:spPr>
        <a:xfrm>
          <a:off x="1133034" y="1228162"/>
          <a:ext cx="5720501" cy="98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21" tIns="103821" rIns="103821" bIns="1038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Behavioral Change: % of users adopting sustainable habits.</a:t>
          </a:r>
        </a:p>
      </dsp:txBody>
      <dsp:txXfrm>
        <a:off x="1133034" y="1228162"/>
        <a:ext cx="5720501" cy="980981"/>
      </dsp:txXfrm>
    </dsp:sp>
    <dsp:sp modelId="{03E89370-E1D1-41E6-BF56-86591503BA0B}">
      <dsp:nvSpPr>
        <dsp:cNvPr id="0" name=""/>
        <dsp:cNvSpPr/>
      </dsp:nvSpPr>
      <dsp:spPr>
        <a:xfrm>
          <a:off x="0" y="2454390"/>
          <a:ext cx="6853536" cy="980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5D23D-F118-41A4-BBA6-33E0B2274702}">
      <dsp:nvSpPr>
        <dsp:cNvPr id="0" name=""/>
        <dsp:cNvSpPr/>
      </dsp:nvSpPr>
      <dsp:spPr>
        <a:xfrm>
          <a:off x="296747" y="2675111"/>
          <a:ext cx="539540" cy="5395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01A6-0C75-40F4-AE77-1F32DB45FFAC}">
      <dsp:nvSpPr>
        <dsp:cNvPr id="0" name=""/>
        <dsp:cNvSpPr/>
      </dsp:nvSpPr>
      <dsp:spPr>
        <a:xfrm>
          <a:off x="1133034" y="2454390"/>
          <a:ext cx="5720501" cy="98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21" tIns="103821" rIns="103821" bIns="1038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CO2 Reduction: Measured carbon savings from individual actions.</a:t>
          </a:r>
        </a:p>
      </dsp:txBody>
      <dsp:txXfrm>
        <a:off x="1133034" y="2454390"/>
        <a:ext cx="5720501" cy="980981"/>
      </dsp:txXfrm>
    </dsp:sp>
    <dsp:sp modelId="{9EA8264A-0F6E-47DD-A910-F4336A1B223C}">
      <dsp:nvSpPr>
        <dsp:cNvPr id="0" name=""/>
        <dsp:cNvSpPr/>
      </dsp:nvSpPr>
      <dsp:spPr>
        <a:xfrm>
          <a:off x="0" y="3680617"/>
          <a:ext cx="6853536" cy="980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441A1-266E-4148-8ED8-45C29A50B61D}">
      <dsp:nvSpPr>
        <dsp:cNvPr id="0" name=""/>
        <dsp:cNvSpPr/>
      </dsp:nvSpPr>
      <dsp:spPr>
        <a:xfrm>
          <a:off x="296747" y="3901338"/>
          <a:ext cx="539540" cy="5395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45EA7-4079-4915-B15E-160B2EC6A2B5}">
      <dsp:nvSpPr>
        <dsp:cNvPr id="0" name=""/>
        <dsp:cNvSpPr/>
      </dsp:nvSpPr>
      <dsp:spPr>
        <a:xfrm>
          <a:off x="1133034" y="3680617"/>
          <a:ext cx="5720501" cy="980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21" tIns="103821" rIns="103821" bIns="1038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Token Utilization: How many tokens are redeemed, donated, or used for offsetting.</a:t>
          </a:r>
        </a:p>
      </dsp:txBody>
      <dsp:txXfrm>
        <a:off x="1133034" y="3680617"/>
        <a:ext cx="5720501" cy="980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1:39:24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16682 10134 16383 0 0,'0'6'0'0'0,"0"14"0"0"0,0 16 0 0 0,0 11 0 0 0,0 7 0 0 0,0 6 0 0 0,0 8 0 0 0,0 5 0 0 0,0 5 0 0 0,0 2 0 0 0,0-4 0 0 0,0-8 0 0 0,0-8 0 0 0,0-7 0 0 0,0-6 0 0 0,0-9 0 0 0,0-4 0 0 0,0-5 0 0 0,0-2 0 0 0,0 2 0 0 0,0 1 0 0 0,0 1 0 0 0,0 3 0 0 0,4 1 0 0 0,1-3 0 0 0,5 0 0 0 0,-1 0 0 0 0,4 1 0 0 0,-1 1 0 0 0,1 1 0 0 0,-1 0 0 0 0,-4-2 0 0 0,-1-1 0 0 0,1 0 0 0 0,-1 1 0 0 0,4-2 0 0 0,2 2 0 0 0,5 3 0 0 0,2 3 0 0 0,6 5 0 0 0,4 4 0 0 0,-1 0 0 0 0,5-3 0 0 0,0-2 0 0 0,-3-2 0 0 0,-1-6 0 0 0,-2-2 0 0 0,3-4 0 0 0,-1-4 0 0 0,0-2 0 0 0,-2-4 0 0 0,-1 0 0 0 0,-1 2 0 0 0,-2 0 0 0 0,4 0 0 0 0,2-1 0 0 0,0 0 0 0 0,2-1 0 0 0,5 2 0 0 0,-1 2 0 0 0,4 1 0 0 0,-4 1 0 0 0,3-1 0 0 0,-2-1 0 0 0,1-3 0 0 0,-3-3 0 0 0,-2-2 0 0 0,-3-1 0 0 0,3 0 0 0 0,-2-1 0 0 0,2-1 0 0 0,5 1 0 0 0,8 4 0 0 0,4 3 0 0 0,6 1 0 0 0,6-1 0 0 0,1 0 0 0 0,1-1 0 0 0,-1-3 0 0 0,-3-1 0 0 0,-5-1 0 0 0,-1-2 0 0 0,-4-1 0 0 0,0 2 0 0 0,-2-2 0 0 0,4-3 0 0 0,1 1 0 0 0,5-2 0 0 0,3 1 0 0 0,1 0 0 0 0,-3-2 0 0 0,-6-2 0 0 0,-4-2 0 0 0,-7-1 0 0 0,-7 0 0 0 0,0-1 0 0 0,-3-1 0 0 0,-1 1 0 0 0,1 0 0 0 0,0-1 0 0 0,-2 1 0 0 0,6-3 0 0 0,10-1 0 0 0,5-3 0 0 0,2 0 0 0 0,-3 1 0 0 0,-7 1 0 0 0,-6 2 0 0 0,-10-1 0 0 0,-4-1 0 0 0,-4 1 0 0 0,1 1 0 0 0,0 1 0 0 0,1 1 0 0 0,-2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1:39:2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18177 11893 16383 0 0,'3'0'0'0'0,"4"3"0"0"0,7 4 0 0 0,8 7 0 0 0,5 7 0 0 0,5 7 0 0 0,2 0 0 0 0,3 0 0 0 0,-3 1 0 0 0,-4-5 0 0 0,-7-4 0 0 0,-4-1 0 0 0,-3-1 0 0 0,-3-1 0 0 0,-2-4 0 0 0,-2 0 0 0 0,-3 1 0 0 0,-2 0 0 0 0,-2 2 0 0 0,-2 0 0 0 0,-3 1 0 0 0,-7 1 0 0 0,-6 0 0 0 0,-2 0 0 0 0,-2 0 0 0 0,0 0 0 0 0,-3 0 0 0 0,2 3 0 0 0,2 1 0 0 0,1 0 0 0 0,1-4 0 0 0,0-2 0 0 0,0-3 0 0 0,-1-5 0 0 0,1-3 0 0 0,2 1 0 0 0,1-1 0 0 0,0-2 0 0 0,2 3 0 0 0,1-1 0 0 0,1 3 0 0 0,3 2 0 0 0,2 3 0 0 0,3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1:39:24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22384 10652 16383 0 0,'0'3'0'0'0,"0"-2"0"0"0,0-7 0 0 0,0-15 0 0 0,0-17 0 0 0,0-19 0 0 0,0-15 0 0 0,0-11 0 0 0,0-4 0 0 0,0-2 0 0 0,0-1 0 0 0,0-1 0 0 0,0 3 0 0 0,3 5 0 0 0,4 0 0 0 0,1 3 0 0 0,2-3 0 0 0,2-1 0 0 0,3 0 0 0 0,1 1 0 0 0,1 3 0 0 0,4 0 0 0 0,2 1 0 0 0,2-1 0 0 0,1 1 0 0 0,1-2 0 0 0,6-2 0 0 0,6-5 0 0 0,6-6 0 0 0,1-3 0 0 0,5 1 0 0 0,3 4 0 0 0,2 8 0 0 0,-4 10 0 0 0,0 8 0 0 0,0 9 0 0 0,-4 9 0 0 0,-2 8 0 0 0,-5 9 0 0 0,-5 7 0 0 0,-2 3 0 0 0,1 0 0 0 0,4-2 0 0 0,5-1 0 0 0,1 1 0 0 0,-1-2 0 0 0,-2 3 0 0 0,-2 3 0 0 0,-2 1 0 0 0,2 1 0 0 0,3 3 0 0 0,1 4 0 0 0,-2 0 0 0 0,2 3 0 0 0,0 2 0 0 0,-3-1 0 0 0,-1 0 0 0 0,-2 1 0 0 0,-4 2 0 0 0,-5 1 0 0 0,-1 1 0 0 0,1 1 0 0 0,-2 0 0 0 0,-2 0 0 0 0,-2 1 0 0 0,-3-1 0 0 0,-1 0 0 0 0,-4 3 0 0 0,-7 1 0 0 0,-9 0 0 0 0,-3-1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1:39:24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23635 7342 16383 0 0,'3'3'0'0'0,"4"4"0"0"0,7 7 0 0 0,5 5 0 0 0,4 4 0 0 0,2 2 0 0 0,-1 2 0 0 0,-1 0 0 0 0,-1-1 0 0 0,-2-3 0 0 0,0-1 0 0 0,-2-2 0 0 0,0-2 0 0 0,0 0 0 0 0,-1 0 0 0 0,1-1 0 0 0,-3 1 0 0 0,-2-1 0 0 0,-2 1 0 0 0,0-3 0 0 0,-2-1 0 0 0,-3 0 0 0 0,-2 1 0 0 0,-5 0 0 0 0,-5 2 0 0 0,-5 0 0 0 0,-6 1 0 0 0,-4 0 0 0 0,-4 3 0 0 0,-4 1 0 0 0,-4 0 0 0 0,2-1 0 0 0,-1-1 0 0 0,3 3 0 0 0,-1 0 0 0 0,3-4 0 0 0,-1-2 0 0 0,-2-1 0 0 0,-4 0 0 0 0,0 0 0 0 0,3-2 0 0 0,3-4 0 0 0,7-1 0 0 0,4-4 0 0 0,5-13 0 0 0,4-29 0 0 0,4-8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3:51:24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4088 12676 16383 0 0,'0'-4'0'0'0,"0"-4"0"0"0,3-5 0 0 0,6 0 0 0 0,0-2 0 0 0,0-1 0 0 0,-3-3 0 0 0,2 0 0 0 0,-1-2 0 0 0,-1-4 0 0 0,-2-5 0 0 0,-1-1 0 0 0,-2-3 0 0 0,-1-2 0 0 0,0-7 0 0 0,0-3 0 0 0,0-4 0 0 0,0-1 0 0 0,-1 4 0 0 0,1 3 0 0 0,0 2 0 0 0,0 4 0 0 0,0 2 0 0 0,0 2 0 0 0,0 1 0 0 0,0 2 0 0 0,0 2 0 0 0,0 3 0 0 0,0 2 0 0 0,0 2 0 0 0,0 0 0 0 0,4-2 0 0 0,0-2 0 0 0,1-3 0 0 0,-1-4 0 0 0,-2-4 0 0 0,0-3 0 0 0,-1 2 0 0 0,-1 0 0 0 0,0 0 0 0 0,0 2 0 0 0,0 0 0 0 0,3-2 0 0 0,2 0 0 0 0,0 1 0 0 0,-2 1 0 0 0,0-1 0 0 0,-2 1 0 0 0,0 1 0 0 0,0-2 0 0 0,2 2 0 0 0,2 0 0 0 0,-1-5 0 0 0,0-4 0 0 0,-2 0 0 0 0,4 2 0 0 0,-1 2 0 0 0,0 1 0 0 0,2-2 0 0 0,1 1 0 0 0,-2-2 0 0 0,2 0 0 0 0,-1 0 0 0 0,3-1 0 0 0,-1 4 0 0 0,2 1 0 0 0,-1 3 0 0 0,-2 1 0 0 0,-2-2 0 0 0,-3 2 0 0 0,2 0 0 0 0,1 1 0 0 0,2 4 0 0 0,0 2 0 0 0,2-1 0 0 0,4-4 0 0 0,2 1 0 0 0,-1 2 0 0 0,0-2 0 0 0,2 1 0 0 0,1-2 0 0 0,-2-2 0 0 0,-1 0 0 0 0,1-4 0 0 0,6-3 0 0 0,1-3 0 0 0,2 0 0 0 0,0-4 0 0 0,2 3 0 0 0,1 2 0 0 0,-1-4 0 0 0,3 0 0 0 0,2 1 0 0 0,4 0 0 0 0,0 1 0 0 0,0 1 0 0 0,-2 1 0 0 0,1 3 0 0 0,-3 6 0 0 0,-2 5 0 0 0,0 3 0 0 0,3-1 0 0 0,-1 1 0 0 0,5-3 0 0 0,4 0 0 0 0,-2 1 0 0 0,0 2 0 0 0,1 2 0 0 0,0 1 0 0 0,1 1 0 0 0,5 0 0 0 0,1 1 0 0 0,4 0 0 0 0,4 0 0 0 0,0 0 0 0 0,2 0 0 0 0,-2-1 0 0 0,-3 1 0 0 0,-3 3 0 0 0,-6 2 0 0 0,-4-1 0 0 0,-4 3 0 0 0,-4 0 0 0 0,-5-1 0 0 0,2 2 0 0 0,2 3 0 0 0,0 0 0 0 0,3 1 0 0 0,2-1 0 0 0,-1-3 0 0 0,2 1 0 0 0,1 3 0 0 0,5-1 0 0 0,4 1 0 0 0,0 2 0 0 0,0 3 0 0 0,-1-3 0 0 0,-3 1 0 0 0,-7 1 0 0 0,-5 2 0 0 0,0-3 0 0 0,2 0 0 0 0,3 1 0 0 0,-1 1 0 0 0,0 2 0 0 0,0 0 0 0 0,0 2 0 0 0,1 0 0 0 0,0 0 0 0 0,-4 0 0 0 0,-3 0 0 0 0,1 0 0 0 0,-1 1 0 0 0,-1-1 0 0 0,-2 0 0 0 0,-1 0 0 0 0,-2 0 0 0 0,0 0 0 0 0,-1 0 0 0 0,0 0 0 0 0,0 0 0 0 0,-4 3 0 0 0,0 2 0 0 0,-4 4 0 0 0,-4 3 0 0 0,0 0 0 0 0,-1 1 0 0 0,-6-1 0 0 0,-7-10 0 0 0,-17-20 0 0 0,-5-6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6T13:51:24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5821 8242 16383 0 0,'0'3'0'0'0,"0"6"0"0"0,3 0 0 0 0,2 3 0 0 0,4 3 0 0 0,3 2 0 0 0,3-1 0 0 0,0 0 0 0 0,1 1 0 0 0,1 1 0 0 0,1 1 0 0 0,1-2 0 0 0,-2-1 0 0 0,-1 1 0 0 0,1 0 0 0 0,1-1 0 0 0,-2-1 0 0 0,-1-3 0 0 0,1 1 0 0 0,1-2 0 0 0,2 0 0 0 0,1 2 0 0 0,1 3 0 0 0,-4 2 0 0 0,0-2 0 0 0,-4 0 0 0 0,0 1 0 0 0,-2 1 0 0 0,-3 1 0 0 0,-3 2 0 0 0,-3-1 0 0 0,0 2 0 0 0,-6-1 0 0 0,-5 1 0 0 0,-4-1 0 0 0,-5-3 0 0 0,-2 3 0 0 0,-1 0 0 0 0,-5 2 0 0 0,-1-1 0 0 0,0 1 0 0 0,1-1 0 0 0,1-4 0 0 0,2-1 0 0 0,1-4 0 0 0,0 0 0 0 0,0-2 0 0 0,5 0 0 0 0,4 2 0 0 0,5 3 0 0 0,4 1 0 0 0,2-4 0 0 0,-2-13 0 0 0,0-6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24476-CA73-430D-8957-95CAF4794717}" type="datetimeFigureOut"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3DFE-DFB9-46A5-9F15-D2D09C5A1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ttps://www.ons.gov.uk/economy/environmentalaccounts/articles/climatechangeinsightsuk/august2022#:~:text=make%20changes%20(30%25)-,Figure%203%3A%20Among%20those%20who%20have%20made%20no%20changes%20to%20their%20lifestyle%20to%20tackle%20climate%20change%2C%2034%25%20think%20large%20polluters%20should%20make%20changes%20before%20individuals,-Reasons%20reported%20among</a:t>
            </a:r>
          </a:p>
          <a:p>
            <a:endParaRPr lang="en-GB"/>
          </a:p>
          <a:p>
            <a:r>
              <a:rPr lang="en-GB"/>
              <a:t>https://www.theccc.org.uk/wp-content/uploads/2016/07/5CB-Infographic-FINAL-.pdf</a:t>
            </a:r>
          </a:p>
          <a:p>
            <a:endParaRPr lang="en-GB"/>
          </a:p>
          <a:p>
            <a:r>
              <a:rPr lang="en-GB"/>
              <a:t>https://www.sustrans.org.uk/our-blog/news/people-living-in-uk-cities-and-towns-want-measures-to-reduce-car-use-and-increase-cycling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3DFE-DFB9-46A5-9F15-D2D09C5A13D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41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Onboarding</a:t>
            </a:r>
          </a:p>
          <a:p>
            <a:r>
              <a:rPr lang="en-US"/>
              <a:t>Partnerships B2B AND B2C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5264A-ACC4-4C2F-AB83-4B1AE26864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8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Starting with start ups with the regional feature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63DFE-DFB9-46A5-9F15-D2D09C5A13D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18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16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2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5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5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4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3895344"/>
            <a:ext cx="9966960" cy="1490472"/>
          </a:xfrm>
        </p:spPr>
        <p:txBody>
          <a:bodyPr>
            <a:normAutofit/>
          </a:bodyPr>
          <a:lstStyle/>
          <a:p>
            <a:r>
              <a:rPr lang="en-US" sz="9600">
                <a:solidFill>
                  <a:schemeClr val="accent1"/>
                </a:solidFill>
                <a:latin typeface="Arial"/>
                <a:cs typeface="Arial"/>
              </a:rPr>
              <a:t>CARBON Curb</a:t>
            </a:r>
            <a:endParaRPr lang="en-US" sz="96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5402920"/>
            <a:ext cx="8711831" cy="777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accent1"/>
                </a:solidFill>
                <a:latin typeface="ADLaM Display"/>
                <a:ea typeface="ADLaM Display"/>
                <a:cs typeface="ADLaM Display"/>
              </a:rPr>
              <a:t>Track Tackle Thrive</a:t>
            </a:r>
          </a:p>
        </p:txBody>
      </p:sp>
      <p:pic>
        <p:nvPicPr>
          <p:cNvPr id="8" name="Picture 7" descr="A logo of a plant&#10;&#10;AI-generated content may be incorrect.">
            <a:extLst>
              <a:ext uri="{FF2B5EF4-FFF2-40B4-BE49-F238E27FC236}">
                <a16:creationId xmlns:a16="http://schemas.microsoft.com/office/drawing/2014/main" id="{E4E0C63B-D913-E184-2873-440C82EC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66" r="-2" b="6631"/>
          <a:stretch/>
        </p:blipFill>
        <p:spPr>
          <a:xfrm>
            <a:off x="3654762" y="681208"/>
            <a:ext cx="4866190" cy="29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86532B-5A3E-44A5-A0C2-22A0DB316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B04C8-D4F1-9C38-D057-4D60383B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72" y="356421"/>
            <a:ext cx="7961067" cy="1356360"/>
          </a:xfrm>
        </p:spPr>
        <p:txBody>
          <a:bodyPr>
            <a:noAutofit/>
          </a:bodyPr>
          <a:lstStyle/>
          <a:p>
            <a:pPr algn="ctr"/>
            <a:r>
              <a:rPr lang="en-US" sz="4000" b="1"/>
              <a:t>Legal Procedures and Regulations </a:t>
            </a:r>
            <a:endParaRPr lang="en-US" sz="40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431797-CF3E-F63A-EB8A-A0C29968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01" y="1838570"/>
            <a:ext cx="6993914" cy="44098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GB" sz="1400" b="1"/>
              <a:t>1. </a:t>
            </a:r>
            <a:r>
              <a:rPr lang="en-GB" sz="2000" b="1" u="sng"/>
              <a:t>Data Sharing Agreement </a:t>
            </a:r>
            <a:r>
              <a:rPr lang="en-GB" sz="2000" b="1"/>
              <a:t>(DSA) </a:t>
            </a:r>
            <a:endParaRPr lang="en-US" sz="2000" b="1" baseline="-25000"/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Ownership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: Clarify data ownership and user control for specific anonymized data.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Security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: Require encryption and access controls.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Compliance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: Ensure adherence to </a:t>
            </a: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UK GDPR and Data Protection Act 2018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/>
              <a:t>2. </a:t>
            </a:r>
            <a:r>
              <a:rPr lang="en-GB" sz="2000" b="1" u="sng"/>
              <a:t>Data Processing Agreement </a:t>
            </a:r>
            <a:r>
              <a:rPr lang="en-GB" sz="2000" b="1"/>
              <a:t>(DPA)</a:t>
            </a: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Retention: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 Specify data retention and deletion policies.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Security: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 Outline data protection measures.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/>
              <a:t>3. </a:t>
            </a:r>
            <a:r>
              <a:rPr lang="en-GB" sz="2000" b="1" u="sng"/>
              <a:t>Terms of Service </a:t>
            </a:r>
            <a:r>
              <a:rPr lang="en-GB" sz="2000" b="1"/>
              <a:t>(</a:t>
            </a:r>
            <a:r>
              <a:rPr lang="en-GB" sz="2000" b="1" err="1"/>
              <a:t>ToS</a:t>
            </a:r>
            <a:r>
              <a:rPr lang="en-GB" sz="2000" b="1"/>
              <a:t>)</a:t>
            </a: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</a:rPr>
              <a:t>Usage</a:t>
            </a: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 Rules: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 Define app usage rules.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>
                <a:solidFill>
                  <a:schemeClr val="tx1"/>
                </a:solidFill>
                <a:ea typeface="+mn-lt"/>
                <a:cs typeface="+mn-lt"/>
              </a:rPr>
              <a:t>Liability:</a:t>
            </a: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 Limit liability for data misuse by third parties.</a:t>
            </a:r>
            <a:endParaRPr lang="en-GB" sz="14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400" b="1">
                <a:ea typeface="+mn-lt"/>
                <a:cs typeface="+mn-lt"/>
              </a:rPr>
              <a:t>4. </a:t>
            </a:r>
            <a:r>
              <a:rPr lang="en-GB" sz="2000" b="1" u="sng">
                <a:ea typeface="+mn-lt"/>
                <a:cs typeface="+mn-lt"/>
              </a:rPr>
              <a:t>Privacy Policy</a:t>
            </a:r>
            <a:endParaRPr lang="en-GB" sz="2000" u="sng"/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endParaRPr lang="en-GB" sz="1400" b="1"/>
          </a:p>
          <a:p>
            <a:pPr marL="0" indent="0">
              <a:buNone/>
            </a:pPr>
            <a:endParaRPr lang="en-GB" sz="1400"/>
          </a:p>
          <a:p>
            <a:pPr>
              <a:buAutoNum type="arabicPeriod"/>
            </a:pPr>
            <a:endParaRPr lang="en-GB" sz="1400"/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endParaRPr lang="en-GB" sz="1400"/>
          </a:p>
          <a:p>
            <a:pPr>
              <a:buAutoNum type="arabicPeriod"/>
            </a:pPr>
            <a:endParaRPr lang="en-GB" sz="1400"/>
          </a:p>
          <a:p>
            <a:pPr marL="0" indent="0">
              <a:buNone/>
            </a:pPr>
            <a:endParaRPr lang="en-GB" sz="1400"/>
          </a:p>
        </p:txBody>
      </p:sp>
      <p:pic>
        <p:nvPicPr>
          <p:cNvPr id="4" name="Picture 3" descr="A group of people standing around a digital screen&#10;&#10;AI-generated content may be incorrect.">
            <a:extLst>
              <a:ext uri="{FF2B5EF4-FFF2-40B4-BE49-F238E27FC236}">
                <a16:creationId xmlns:a16="http://schemas.microsoft.com/office/drawing/2014/main" id="{9EDF9F1A-C03A-BB8C-BE54-46AE303A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94" r="17728" b="1"/>
          <a:stretch/>
        </p:blipFill>
        <p:spPr>
          <a:xfrm>
            <a:off x="8176175" y="857675"/>
            <a:ext cx="3046823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8A4C-46E1-4266-C772-9DC4BEBA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4ACE-D606-5F38-42C0-8D494F86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5" y="366564"/>
            <a:ext cx="11607806" cy="1097280"/>
          </a:xfrm>
        </p:spPr>
        <p:txBody>
          <a:bodyPr>
            <a:noAutofit/>
          </a:bodyPr>
          <a:lstStyle/>
          <a:p>
            <a:pPr algn="ctr"/>
            <a:r>
              <a:rPr lang="en-US" sz="3600" b="1"/>
              <a:t>Look Back: Future Integrations and Monetisation 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F1E1A-A402-CCD6-369A-FAEBFEE1C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6334" y="3467025"/>
            <a:ext cx="3622888" cy="2343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74320" lvl="1" indent="0">
              <a:buNone/>
            </a:pPr>
            <a:r>
              <a:rPr lang="en-US" sz="1800" b="1"/>
              <a:t>Partners &amp; Affiliate marketing</a:t>
            </a:r>
            <a:endParaRPr lang="en-GB" sz="1800" b="1"/>
          </a:p>
          <a:p>
            <a:pPr lvl="1"/>
            <a:r>
              <a:rPr lang="en-US" sz="1600">
                <a:solidFill>
                  <a:schemeClr val="tx1"/>
                </a:solidFill>
              </a:rPr>
              <a:t>Governments subsidy in  businesses that participate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Eco-friendly AD placement</a:t>
            </a:r>
          </a:p>
          <a:p>
            <a:pPr lvl="1"/>
            <a:r>
              <a:rPr lang="en-GB" sz="1600">
                <a:solidFill>
                  <a:schemeClr val="tx1"/>
                </a:solidFill>
              </a:rPr>
              <a:t>Sustainable brands sponsor challenges, enhancing ESG and offsetting emissions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E2AA7-237B-293E-A400-8AED91E6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3" y="1460457"/>
            <a:ext cx="3608873" cy="4170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90526-DDE2-F51F-F3A8-E627ED7C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10" y="1464362"/>
            <a:ext cx="3505901" cy="416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30EE3D-5C8C-D357-9F41-F3A36ABB69FD}"/>
              </a:ext>
            </a:extLst>
          </p:cNvPr>
          <p:cNvSpPr/>
          <p:nvPr/>
        </p:nvSpPr>
        <p:spPr>
          <a:xfrm>
            <a:off x="659186" y="5726394"/>
            <a:ext cx="6795942" cy="696820"/>
          </a:xfrm>
          <a:prstGeom prst="rect">
            <a:avLst/>
          </a:prstGeom>
          <a:noFill/>
          <a:ln>
            <a:solidFill>
              <a:srgbClr val="D1EFB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b="1">
              <a:solidFill>
                <a:schemeClr val="accent1"/>
              </a:solidFill>
            </a:endParaRPr>
          </a:p>
          <a:p>
            <a:pPr algn="ctr"/>
            <a:r>
              <a:rPr lang="en-GB" b="1">
                <a:solidFill>
                  <a:schemeClr val="accent1"/>
                </a:solidFill>
              </a:rPr>
              <a:t>External App Integration – Travel Tracking (</a:t>
            </a:r>
            <a:r>
              <a:rPr lang="en-GB" b="1" err="1">
                <a:solidFill>
                  <a:schemeClr val="accent1"/>
                </a:solidFill>
              </a:rPr>
              <a:t>CityMapper</a:t>
            </a:r>
            <a:r>
              <a:rPr lang="en-GB" b="1">
                <a:solidFill>
                  <a:schemeClr val="accent1"/>
                </a:solidFill>
              </a:rPr>
              <a:t> &amp; TFL API)</a:t>
            </a:r>
            <a:endParaRPr lang="en-US" b="1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4D3936-B23B-D6BF-82B1-891984A4FDDD}"/>
              </a:ext>
            </a:extLst>
          </p:cNvPr>
          <p:cNvSpPr txBox="1">
            <a:spLocks/>
          </p:cNvSpPr>
          <p:nvPr/>
        </p:nvSpPr>
        <p:spPr>
          <a:xfrm>
            <a:off x="7906334" y="1709339"/>
            <a:ext cx="3622888" cy="1848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     </a:t>
            </a:r>
            <a:r>
              <a:rPr lang="en-US" sz="1800" b="1"/>
              <a:t> Subscriptions &amp; </a:t>
            </a:r>
            <a:r>
              <a:rPr lang="en-US" sz="1800" b="1" err="1"/>
              <a:t>Tokenisation</a:t>
            </a:r>
            <a:endParaRPr lang="en-US" sz="1800" b="1"/>
          </a:p>
          <a:p>
            <a:pPr lvl="1"/>
            <a:r>
              <a:rPr lang="en-US" sz="1600">
                <a:solidFill>
                  <a:schemeClr val="tx1"/>
                </a:solidFill>
              </a:rPr>
              <a:t>Charge businesses a small commission (1-3%) when users redeem points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Offer premium accounts for additional sustainability insights</a:t>
            </a:r>
          </a:p>
        </p:txBody>
      </p:sp>
    </p:spTree>
    <p:extLst>
      <p:ext uri="{BB962C8B-B14F-4D97-AF65-F5344CB8AC3E}">
        <p14:creationId xmlns:p14="http://schemas.microsoft.com/office/powerpoint/2010/main" val="398071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Rectangle 5144">
            <a:extLst>
              <a:ext uri="{FF2B5EF4-FFF2-40B4-BE49-F238E27FC236}">
                <a16:creationId xmlns:a16="http://schemas.microsoft.com/office/drawing/2014/main" id="{0C1C66B7-9644-4D9B-9A19-5FD3E30EF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0A682EA3-E633-4081-9743-2D462CD5C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84C124DA-5665-462A-B4DD-5F5F3385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36B466C0-C1E9-4C07-AE23-5E9D6C4D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5ACE4AF0-DA3D-4D8D-AECB-4F4AABB4C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5150" name="Straight Connector 5149">
            <a:extLst>
              <a:ext uri="{FF2B5EF4-FFF2-40B4-BE49-F238E27FC236}">
                <a16:creationId xmlns:a16="http://schemas.microsoft.com/office/drawing/2014/main" id="{9412F545-DC54-476A-B6F6-FDD039076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FADE8B-2A06-9B21-D663-9FD272D1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6240"/>
            <a:ext cx="9966960" cy="1325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/>
              <a:t>How does the problem affect you? </a:t>
            </a:r>
            <a:br>
              <a:rPr lang="en-US" sz="4600" b="1" cap="all"/>
            </a:br>
            <a:r>
              <a:rPr lang="en-US" sz="4600" b="1" cap="all"/>
              <a:t>What is the big effect? </a:t>
            </a:r>
          </a:p>
        </p:txBody>
      </p:sp>
      <p:pic>
        <p:nvPicPr>
          <p:cNvPr id="6" name="Picture 5" descr="A large hourglass with smoke coming out of it&#10;&#10;AI-generated content may be incorrect.">
            <a:extLst>
              <a:ext uri="{FF2B5EF4-FFF2-40B4-BE49-F238E27FC236}">
                <a16:creationId xmlns:a16="http://schemas.microsoft.com/office/drawing/2014/main" id="{A48DB200-1C6E-FA46-97EF-717B9B59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98" r="-1" b="-1"/>
          <a:stretch/>
        </p:blipFill>
        <p:spPr>
          <a:xfrm>
            <a:off x="728471" y="741172"/>
            <a:ext cx="3470431" cy="3279644"/>
          </a:xfrm>
          <a:prstGeom prst="rect">
            <a:avLst/>
          </a:prstGeom>
        </p:spPr>
      </p:pic>
      <p:pic>
        <p:nvPicPr>
          <p:cNvPr id="3" name="Picture 2" descr="A qr code with a dinosaur&#10;&#10;AI-generated content may be incorrect.">
            <a:extLst>
              <a:ext uri="{FF2B5EF4-FFF2-40B4-BE49-F238E27FC236}">
                <a16:creationId xmlns:a16="http://schemas.microsoft.com/office/drawing/2014/main" id="{65D089E8-DA7F-50F9-A8EB-44569B5D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6" r="-1" b="4121"/>
          <a:stretch/>
        </p:blipFill>
        <p:spPr>
          <a:xfrm>
            <a:off x="4360784" y="741172"/>
            <a:ext cx="3470431" cy="3279644"/>
          </a:xfrm>
          <a:prstGeom prst="rect">
            <a:avLst/>
          </a:prstGeom>
        </p:spPr>
      </p:pic>
      <p:pic>
        <p:nvPicPr>
          <p:cNvPr id="5122" name="Picture 2" descr="Carbon Emissions Reach All-Time High">
            <a:extLst>
              <a:ext uri="{FF2B5EF4-FFF2-40B4-BE49-F238E27FC236}">
                <a16:creationId xmlns:a16="http://schemas.microsoft.com/office/drawing/2014/main" id="{EB8938D4-0BCC-F9EF-EB53-62013822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r="16545" b="-4"/>
          <a:stretch/>
        </p:blipFill>
        <p:spPr bwMode="auto">
          <a:xfrm>
            <a:off x="7993097" y="741172"/>
            <a:ext cx="3470431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98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F21C2D-1BF6-87E7-07E2-05345AFEF627}"/>
              </a:ext>
            </a:extLst>
          </p:cNvPr>
          <p:cNvSpPr txBox="1"/>
          <p:nvPr/>
        </p:nvSpPr>
        <p:spPr>
          <a:xfrm>
            <a:off x="3703227" y="599303"/>
            <a:ext cx="7298507" cy="13563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Identifying the  </a:t>
            </a:r>
            <a:endParaRPr lang="en-US" sz="4400">
              <a:solidFill>
                <a:schemeClr val="accent1"/>
              </a:solidFill>
              <a:ea typeface="+mj-ea"/>
              <a:cs typeface="+mj-cs"/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5172A75-67E1-2B32-DBAC-0975AC8DE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656008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1" name="Picture 160" descr="A person carrying a large red sign&#10;&#10;AI-generated content may be incorrect.">
            <a:extLst>
              <a:ext uri="{FF2B5EF4-FFF2-40B4-BE49-F238E27FC236}">
                <a16:creationId xmlns:a16="http://schemas.microsoft.com/office/drawing/2014/main" id="{ECAB89B0-B1BA-A4F4-A22C-C2950C3D7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150" y="274333"/>
            <a:ext cx="1948409" cy="20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C67B74-88CE-9AD9-9A66-12DCAA97A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17" y="4476308"/>
            <a:ext cx="10212305" cy="217352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However: </a:t>
            </a:r>
          </a:p>
          <a:p>
            <a:pPr marL="285750" indent="-285750">
              <a:lnSpc>
                <a:spcPct val="107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Individuals contribute 40% of UK emissions. </a:t>
            </a:r>
          </a:p>
          <a:p>
            <a:pPr marL="285750" indent="-285750">
              <a:lnSpc>
                <a:spcPct val="107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UK government offers  £7,500 grant for heat pump installation </a:t>
            </a:r>
            <a:endParaRPr lang="en-US" i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07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58% of residents in major UK urban areas support increased investment in cycling infrastructure </a:t>
            </a:r>
            <a:endParaRPr lang="en-US" i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4719DCE-97C9-9973-4E88-CDE882577294}"/>
              </a:ext>
            </a:extLst>
          </p:cNvPr>
          <p:cNvSpPr/>
          <p:nvPr/>
        </p:nvSpPr>
        <p:spPr>
          <a:xfrm>
            <a:off x="850176" y="1627458"/>
            <a:ext cx="3331413" cy="2395149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"I think large polluters should change before individuals."</a:t>
            </a:r>
            <a:endParaRPr lang="en-GB" sz="2400"/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A5F10CB3-0948-29D2-D2D0-06BEFF868B94}"/>
              </a:ext>
            </a:extLst>
          </p:cNvPr>
          <p:cNvSpPr/>
          <p:nvPr/>
        </p:nvSpPr>
        <p:spPr>
          <a:xfrm>
            <a:off x="4430293" y="1627458"/>
            <a:ext cx="3331413" cy="2395149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2400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"It’s too expensive to make changes."</a:t>
            </a:r>
            <a:endParaRPr lang="en-GB" sz="240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096DD305-A684-835E-4212-CF32E0FE0D09}"/>
              </a:ext>
            </a:extLst>
          </p:cNvPr>
          <p:cNvSpPr/>
          <p:nvPr/>
        </p:nvSpPr>
        <p:spPr>
          <a:xfrm>
            <a:off x="8010411" y="1627457"/>
            <a:ext cx="3331413" cy="2395149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2400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" I don’t think the changes I make will have any effect on climate change."</a:t>
            </a:r>
            <a:endParaRPr lang="en-GB" sz="240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50236061-BBDB-15A8-1275-1752309C0B63}"/>
              </a:ext>
            </a:extLst>
          </p:cNvPr>
          <p:cNvSpPr txBox="1">
            <a:spLocks/>
          </p:cNvSpPr>
          <p:nvPr/>
        </p:nvSpPr>
        <p:spPr>
          <a:xfrm>
            <a:off x="1075716" y="410627"/>
            <a:ext cx="10036709" cy="10181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600" b="1">
                <a:latin typeface="+mj-lt"/>
                <a:ea typeface="Calibri"/>
                <a:cs typeface="Calibri"/>
              </a:rPr>
              <a:t>Reasons </a:t>
            </a:r>
            <a:r>
              <a:rPr lang="en-US" sz="3600" b="1">
                <a:ea typeface="+mn-lt"/>
                <a:cs typeface="+mn-lt"/>
              </a:rPr>
              <a:t>adults reported for not taking climate action</a:t>
            </a:r>
            <a:endParaRPr lang="en-US" sz="3600" b="1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54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CD2F-F5B6-943C-43E4-7960247F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46" y="370394"/>
            <a:ext cx="11734587" cy="733893"/>
          </a:xfrm>
        </p:spPr>
        <p:txBody>
          <a:bodyPr>
            <a:noAutofit/>
          </a:bodyPr>
          <a:lstStyle/>
          <a:p>
            <a:pPr algn="ctr"/>
            <a:r>
              <a:rPr lang="en-US" sz="3200" b="1"/>
              <a:t>Inspirations – Apps , External Ecosystems and Gamification</a:t>
            </a:r>
            <a:endParaRPr lang="en-GB" sz="3200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5D2D8-26C8-99C9-E4E1-7D28BC9DB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04" y="5185545"/>
            <a:ext cx="3655251" cy="1203680"/>
          </a:xfrm>
          <a:noFill/>
          <a:ln>
            <a:solidFill>
              <a:schemeClr val="accent1"/>
            </a:solidFill>
            <a:prstDash val="lgDash"/>
          </a:ln>
        </p:spPr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1800" b="1" err="1">
                <a:solidFill>
                  <a:schemeClr val="tx1"/>
                </a:solidFill>
                <a:ea typeface="Calibri"/>
                <a:cs typeface="Calibri"/>
              </a:rPr>
              <a:t>Citymapper</a:t>
            </a:r>
            <a:r>
              <a:rPr lang="en-US" sz="1800" b="1">
                <a:solidFill>
                  <a:schemeClr val="tx1"/>
                </a:solidFill>
                <a:ea typeface="Calibri"/>
                <a:cs typeface="Calibri"/>
              </a:rPr>
              <a:t> API </a:t>
            </a:r>
          </a:p>
          <a:p>
            <a:pPr marL="45720" indent="0" algn="ctr">
              <a:buNone/>
            </a:pPr>
            <a:r>
              <a:rPr lang="en-US" sz="1600">
                <a:solidFill>
                  <a:schemeClr val="tx1"/>
                </a:solidFill>
              </a:rPr>
              <a:t>Travel tracking for recording carbon </a:t>
            </a:r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emissions</a:t>
            </a:r>
            <a:r>
              <a:rPr lang="en-US" sz="16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19280-265F-FFE6-606F-CF5CD8E7F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1"/>
          <a:stretch/>
        </p:blipFill>
        <p:spPr>
          <a:xfrm>
            <a:off x="913604" y="1287052"/>
            <a:ext cx="1802850" cy="3592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7EFB4-A913-2EA3-0C9A-9629DC50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05" y="1287052"/>
            <a:ext cx="1802850" cy="359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07845-DE47-8C9D-C1EA-9DE6A4708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47" b="1236"/>
          <a:stretch/>
        </p:blipFill>
        <p:spPr>
          <a:xfrm>
            <a:off x="5151846" y="1287052"/>
            <a:ext cx="1888308" cy="3775509"/>
          </a:xfrm>
          <a:prstGeom prst="rect">
            <a:avLst/>
          </a:prstGeom>
        </p:spPr>
      </p:pic>
      <p:pic>
        <p:nvPicPr>
          <p:cNvPr id="1026" name="Picture 2" descr="r/Strava - LE COL LE COL LE COL Tour Tour Challenge The Le Col Tour Challenge Record 200 minutes of activity for a chance to win a £50/$60 Le Col reward 3h 34m/3h 20m Redeem Reward Completed">
            <a:extLst>
              <a:ext uri="{FF2B5EF4-FFF2-40B4-BE49-F238E27FC236}">
                <a16:creationId xmlns:a16="http://schemas.microsoft.com/office/drawing/2014/main" id="{3A605A4F-4E47-B5D8-790A-DA96C86B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43" y="1305780"/>
            <a:ext cx="2137891" cy="32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14907-BDEB-1E81-6BB4-FCBDCE68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223" y="1305780"/>
            <a:ext cx="2137891" cy="179342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C20A43-E8CA-CCC5-2879-EC976B003321}"/>
              </a:ext>
            </a:extLst>
          </p:cNvPr>
          <p:cNvSpPr txBox="1">
            <a:spLocks/>
          </p:cNvSpPr>
          <p:nvPr/>
        </p:nvSpPr>
        <p:spPr>
          <a:xfrm>
            <a:off x="6424907" y="5185615"/>
            <a:ext cx="5138202" cy="1088232"/>
          </a:xfrm>
          <a:prstGeom prst="rect">
            <a:avLst/>
          </a:prstGeom>
          <a:ln>
            <a:solidFill>
              <a:schemeClr val="accent1"/>
            </a:solidFill>
            <a:prstDash val="lg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ea typeface="Calibri"/>
                <a:cs typeface="Calibri"/>
              </a:rPr>
              <a:t>Strava </a:t>
            </a:r>
            <a:endParaRPr lang="en-US" b="1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1600">
                <a:ea typeface="Calibri"/>
                <a:cs typeface="Calibri"/>
              </a:rPr>
              <a:t>User leaderboards, affiliate partners engagement campaigns and points rewards systems</a:t>
            </a:r>
          </a:p>
          <a:p>
            <a:pPr marL="0" indent="0">
              <a:buNone/>
            </a:pP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90696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ACBA-D2C1-CA66-5206-6F8EBCB1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" y="138584"/>
            <a:ext cx="11635036" cy="903279"/>
          </a:xfrm>
        </p:spPr>
        <p:txBody>
          <a:bodyPr>
            <a:noAutofit/>
          </a:bodyPr>
          <a:lstStyle/>
          <a:p>
            <a:r>
              <a:rPr lang="en-US" b="1"/>
              <a:t>Introducing the Solution: The Carbon Curb App</a:t>
            </a:r>
          </a:p>
        </p:txBody>
      </p:sp>
      <p:pic>
        <p:nvPicPr>
          <p:cNvPr id="3" name="Picture 2" descr="A screenshot of a mobile app&#10;&#10;AI-generated content may be incorrect.">
            <a:extLst>
              <a:ext uri="{FF2B5EF4-FFF2-40B4-BE49-F238E27FC236}">
                <a16:creationId xmlns:a16="http://schemas.microsoft.com/office/drawing/2014/main" id="{C2D003E2-9E2F-CC0C-3113-381CD91B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697" y="1066856"/>
            <a:ext cx="2890774" cy="5047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A3C5BD-0757-DC3D-5B1B-B87B93414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2" r="2786"/>
          <a:stretch/>
        </p:blipFill>
        <p:spPr>
          <a:xfrm>
            <a:off x="788000" y="1189153"/>
            <a:ext cx="2936034" cy="49254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8933EC-F015-6D00-3AEA-C0BC78E9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1" t="1575" r="301"/>
          <a:stretch/>
        </p:blipFill>
        <p:spPr>
          <a:xfrm>
            <a:off x="8299048" y="1041863"/>
            <a:ext cx="2989861" cy="50727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D6F745-7402-A6B6-3C77-373D975F5BAB}"/>
              </a:ext>
            </a:extLst>
          </p:cNvPr>
          <p:cNvSpPr txBox="1"/>
          <p:nvPr/>
        </p:nvSpPr>
        <p:spPr>
          <a:xfrm>
            <a:off x="1350335" y="6156249"/>
            <a:ext cx="1679944" cy="369332"/>
          </a:xfrm>
          <a:prstGeom prst="rect">
            <a:avLst/>
          </a:prstGeom>
          <a:noFill/>
          <a:ln>
            <a:solidFill>
              <a:srgbClr val="D1EFB3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/>
              <a:t>Home - Tracker</a:t>
            </a:r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0076B-34EF-503D-DA49-8C47C1985F12}"/>
              </a:ext>
            </a:extLst>
          </p:cNvPr>
          <p:cNvSpPr txBox="1"/>
          <p:nvPr/>
        </p:nvSpPr>
        <p:spPr>
          <a:xfrm>
            <a:off x="4493365" y="6156249"/>
            <a:ext cx="3135438" cy="369332"/>
          </a:xfrm>
          <a:prstGeom prst="rect">
            <a:avLst/>
          </a:prstGeom>
          <a:noFill/>
          <a:ln>
            <a:solidFill>
              <a:srgbClr val="D1EFB3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Rewards (MVP) - Gamification</a:t>
            </a:r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E2BDE-7408-51D8-2694-0824F463FC2B}"/>
              </a:ext>
            </a:extLst>
          </p:cNvPr>
          <p:cNvSpPr txBox="1"/>
          <p:nvPr/>
        </p:nvSpPr>
        <p:spPr>
          <a:xfrm>
            <a:off x="8502121" y="6157115"/>
            <a:ext cx="2498650" cy="369332"/>
          </a:xfrm>
          <a:prstGeom prst="rect">
            <a:avLst/>
          </a:prstGeom>
          <a:noFill/>
          <a:ln>
            <a:solidFill>
              <a:srgbClr val="D1EFB3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Feed  - Engagement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0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8ED1-241C-8110-5E01-86A37662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57BBF-B063-A10F-99B1-EDAD6951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0D110EA9-6AE4-D4BB-92A4-B1CB6B0E6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80" y="139890"/>
            <a:ext cx="11925867" cy="65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6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C646-E229-055B-9295-F3C6D16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352" y="140864"/>
            <a:ext cx="7989468" cy="1097280"/>
          </a:xfrm>
        </p:spPr>
        <p:txBody>
          <a:bodyPr>
            <a:normAutofit/>
          </a:bodyPr>
          <a:lstStyle/>
          <a:p>
            <a:r>
              <a:rPr lang="en-US" sz="2800" b="1"/>
              <a:t>Roadmap of how the app integration would work…</a:t>
            </a:r>
          </a:p>
        </p:txBody>
      </p:sp>
      <p:sp>
        <p:nvSpPr>
          <p:cNvPr id="2232" name="Rectangle: Rounded Corners 2231">
            <a:extLst>
              <a:ext uri="{FF2B5EF4-FFF2-40B4-BE49-F238E27FC236}">
                <a16:creationId xmlns:a16="http://schemas.microsoft.com/office/drawing/2014/main" id="{B010814F-4D50-B63F-D0CD-3E3CB3F4EBCB}"/>
              </a:ext>
            </a:extLst>
          </p:cNvPr>
          <p:cNvSpPr/>
          <p:nvPr/>
        </p:nvSpPr>
        <p:spPr>
          <a:xfrm>
            <a:off x="3387205" y="1051815"/>
            <a:ext cx="3559287" cy="33256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Stage 2</a:t>
            </a:r>
          </a:p>
          <a:p>
            <a:r>
              <a:rPr lang="en-US">
                <a:solidFill>
                  <a:schemeClr val="tx1"/>
                </a:solidFill>
                <a:latin typeface="Corbel"/>
                <a:ea typeface="+mn-lt"/>
                <a:cs typeface="+mn-lt"/>
              </a:rPr>
              <a:t>Tracking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of carbon emissions produced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   - Selected suggestions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 - AI calculated activities</a:t>
            </a:r>
            <a:br>
              <a:rPr lang="en-US">
                <a:ea typeface="+mn-lt"/>
                <a:cs typeface="+mn-lt"/>
              </a:rPr>
            </a:b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Reducing/offsetting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 - Redeemable points at local/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      small businesses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Feed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   - Posts, comments, &amp; likes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   - Advertisements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   - Institutions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05" name="Rectangle: Rounded Corners 2304">
            <a:extLst>
              <a:ext uri="{FF2B5EF4-FFF2-40B4-BE49-F238E27FC236}">
                <a16:creationId xmlns:a16="http://schemas.microsoft.com/office/drawing/2014/main" id="{CF8B3301-4A22-7845-6482-DC88C5D466C9}"/>
              </a:ext>
            </a:extLst>
          </p:cNvPr>
          <p:cNvSpPr/>
          <p:nvPr/>
        </p:nvSpPr>
        <p:spPr>
          <a:xfrm>
            <a:off x="6697893" y="4368058"/>
            <a:ext cx="3413419" cy="21786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ysClr val="windowText" lastClr="000000"/>
                </a:solidFill>
                <a:latin typeface="Arial"/>
                <a:cs typeface="Arial"/>
              </a:rPr>
              <a:t>Stage 3</a:t>
            </a: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Tracking of carbon emission produced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    - Integrated apps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Reducing/offsetting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    - Redeemable points at</a:t>
            </a: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       national/digital businesses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15" name="Rectangle: Rounded Corners 2214">
            <a:extLst>
              <a:ext uri="{FF2B5EF4-FFF2-40B4-BE49-F238E27FC236}">
                <a16:creationId xmlns:a16="http://schemas.microsoft.com/office/drawing/2014/main" id="{E84C9234-F742-D06F-B4F6-27064B13E98D}"/>
              </a:ext>
            </a:extLst>
          </p:cNvPr>
          <p:cNvSpPr/>
          <p:nvPr/>
        </p:nvSpPr>
        <p:spPr>
          <a:xfrm>
            <a:off x="8714582" y="1242143"/>
            <a:ext cx="3027404" cy="268403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latin typeface="Arial"/>
                <a:cs typeface="Arial"/>
              </a:rPr>
              <a:t>Future/Potential</a:t>
            </a: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- Merchandise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- Subscription model to 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   remove advertisements 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   from feed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- Local events to volunteer</a:t>
            </a:r>
            <a:endParaRPr lang="en-US">
              <a:solidFill>
                <a:sysClr val="windowText" lastClr="000000"/>
              </a:solidFill>
            </a:endParaRP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   for eco-friendly initiatives</a:t>
            </a: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- Hybrid events to educate</a:t>
            </a:r>
          </a:p>
          <a:p>
            <a:r>
              <a:rPr lang="en-US">
                <a:solidFill>
                  <a:sysClr val="windowText" lastClr="000000"/>
                </a:solidFill>
                <a:ea typeface="+mn-lt"/>
                <a:cs typeface="+mn-lt"/>
              </a:rPr>
              <a:t>- Tokens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17" name="Rectangle: Rounded Corners 2216">
            <a:extLst>
              <a:ext uri="{FF2B5EF4-FFF2-40B4-BE49-F238E27FC236}">
                <a16:creationId xmlns:a16="http://schemas.microsoft.com/office/drawing/2014/main" id="{59FD0AF2-C8B0-98CB-C938-C154E655329C}"/>
              </a:ext>
            </a:extLst>
          </p:cNvPr>
          <p:cNvSpPr/>
          <p:nvPr/>
        </p:nvSpPr>
        <p:spPr>
          <a:xfrm>
            <a:off x="550869" y="4496885"/>
            <a:ext cx="3038085" cy="20422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  <a:latin typeface="Arial"/>
                <a:cs typeface="Arial"/>
              </a:rPr>
              <a:t>MVP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chemeClr val="tx1"/>
                </a:solidFill>
                <a:latin typeface="Corbel"/>
                <a:ea typeface="+mn-lt"/>
                <a:cs typeface="+mn-lt"/>
              </a:rPr>
              <a:t>Reducing/offsetting</a:t>
            </a:r>
            <a:endParaRPr lang="en-US">
              <a:solidFill>
                <a:schemeClr val="tx1"/>
              </a:solidFill>
              <a:latin typeface="Corbel"/>
              <a:cs typeface="Arial"/>
            </a:endParaRPr>
          </a:p>
          <a:p>
            <a:r>
              <a:rPr lang="en-US">
                <a:solidFill>
                  <a:schemeClr val="tx1"/>
                </a:solidFill>
                <a:latin typeface="Corbel"/>
                <a:ea typeface="+mn-lt"/>
                <a:cs typeface="+mn-lt"/>
              </a:rPr>
              <a:t>    - Default suggestions</a:t>
            </a:r>
            <a:endParaRPr lang="en-US">
              <a:solidFill>
                <a:schemeClr val="tx1"/>
              </a:solidFill>
              <a:latin typeface="Corbel"/>
              <a:cs typeface="Arial"/>
            </a:endParaRPr>
          </a:p>
          <a:p>
            <a:r>
              <a:rPr lang="en-US">
                <a:solidFill>
                  <a:schemeClr val="tx1"/>
                </a:solidFill>
                <a:latin typeface="Corbel"/>
                <a:ea typeface="+mn-lt"/>
                <a:cs typeface="+mn-lt"/>
              </a:rPr>
              <a:t>    - Points system</a:t>
            </a:r>
          </a:p>
          <a:p>
            <a:r>
              <a:rPr lang="en-US">
                <a:solidFill>
                  <a:schemeClr val="tx1"/>
                </a:solidFill>
                <a:latin typeface="Corbel"/>
                <a:cs typeface="Arial"/>
              </a:rPr>
              <a:t>Feed</a:t>
            </a:r>
          </a:p>
          <a:p>
            <a:r>
              <a:rPr lang="en-US">
                <a:solidFill>
                  <a:schemeClr val="tx1"/>
                </a:solidFill>
                <a:latin typeface="Corbel"/>
                <a:cs typeface="Arial"/>
              </a:rPr>
              <a:t>    - Leaderboard</a:t>
            </a:r>
          </a:p>
          <a:p>
            <a:r>
              <a:rPr lang="en-US">
                <a:solidFill>
                  <a:schemeClr val="tx1"/>
                </a:solidFill>
                <a:latin typeface="Corbel"/>
                <a:cs typeface="Arial"/>
              </a:rPr>
              <a:t>    - Friends and regional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83" name="Ink 2382">
                <a:extLst>
                  <a:ext uri="{FF2B5EF4-FFF2-40B4-BE49-F238E27FC236}">
                    <a16:creationId xmlns:a16="http://schemas.microsoft.com/office/drawing/2014/main" id="{2A026FFE-083B-58D8-37A9-EAB6D3692830}"/>
                  </a:ext>
                </a:extLst>
              </p14:cNvPr>
              <p14:cNvContentPartPr/>
              <p14:nvPr/>
            </p14:nvContentPartPr>
            <p14:xfrm>
              <a:off x="5166100" y="4500485"/>
              <a:ext cx="1125071" cy="975690"/>
            </p14:xfrm>
          </p:contentPart>
        </mc:Choice>
        <mc:Fallback xmlns="">
          <p:pic>
            <p:nvPicPr>
              <p:cNvPr id="2383" name="Ink 2382">
                <a:extLst>
                  <a:ext uri="{FF2B5EF4-FFF2-40B4-BE49-F238E27FC236}">
                    <a16:creationId xmlns:a16="http://schemas.microsoft.com/office/drawing/2014/main" id="{2A026FFE-083B-58D8-37A9-EAB6D36928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110" y="4482490"/>
                <a:ext cx="1160690" cy="10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84" name="Ink 2383">
                <a:extLst>
                  <a:ext uri="{FF2B5EF4-FFF2-40B4-BE49-F238E27FC236}">
                    <a16:creationId xmlns:a16="http://schemas.microsoft.com/office/drawing/2014/main" id="{E424EC43-62E3-93EF-B2F5-D3A04EF194EE}"/>
                  </a:ext>
                </a:extLst>
              </p14:cNvPr>
              <p14:cNvContentPartPr/>
              <p14:nvPr/>
            </p14:nvContentPartPr>
            <p14:xfrm>
              <a:off x="6290759" y="5335540"/>
              <a:ext cx="123975" cy="237790"/>
            </p14:xfrm>
          </p:contentPart>
        </mc:Choice>
        <mc:Fallback xmlns="">
          <p:pic>
            <p:nvPicPr>
              <p:cNvPr id="2384" name="Ink 2383">
                <a:extLst>
                  <a:ext uri="{FF2B5EF4-FFF2-40B4-BE49-F238E27FC236}">
                    <a16:creationId xmlns:a16="http://schemas.microsoft.com/office/drawing/2014/main" id="{E424EC43-62E3-93EF-B2F5-D3A04EF194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2792" y="5317580"/>
                <a:ext cx="159550" cy="27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85" name="Ink 2384">
                <a:extLst>
                  <a:ext uri="{FF2B5EF4-FFF2-40B4-BE49-F238E27FC236}">
                    <a16:creationId xmlns:a16="http://schemas.microsoft.com/office/drawing/2014/main" id="{3A435EEF-3E71-A8BF-30BF-BEFDAC28AA21}"/>
                  </a:ext>
                </a:extLst>
              </p14:cNvPr>
              <p14:cNvContentPartPr/>
              <p14:nvPr/>
            </p14:nvContentPartPr>
            <p14:xfrm>
              <a:off x="7884543" y="2828137"/>
              <a:ext cx="667904" cy="1093233"/>
            </p14:xfrm>
          </p:contentPart>
        </mc:Choice>
        <mc:Fallback xmlns="">
          <p:pic>
            <p:nvPicPr>
              <p:cNvPr id="2385" name="Ink 2384">
                <a:extLst>
                  <a:ext uri="{FF2B5EF4-FFF2-40B4-BE49-F238E27FC236}">
                    <a16:creationId xmlns:a16="http://schemas.microsoft.com/office/drawing/2014/main" id="{3A435EEF-3E71-A8BF-30BF-BEFDAC28AA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6550" y="2810144"/>
                <a:ext cx="703530" cy="1128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86" name="Ink 2385">
                <a:extLst>
                  <a:ext uri="{FF2B5EF4-FFF2-40B4-BE49-F238E27FC236}">
                    <a16:creationId xmlns:a16="http://schemas.microsoft.com/office/drawing/2014/main" id="{A0D523BB-6FC7-BCB3-94B3-DCD9F9F6578B}"/>
                  </a:ext>
                </a:extLst>
              </p14:cNvPr>
              <p14:cNvContentPartPr/>
              <p14:nvPr/>
            </p14:nvContentPartPr>
            <p14:xfrm>
              <a:off x="8406797" y="2692963"/>
              <a:ext cx="194168" cy="279636"/>
            </p14:xfrm>
          </p:contentPart>
        </mc:Choice>
        <mc:Fallback xmlns="">
          <p:pic>
            <p:nvPicPr>
              <p:cNvPr id="2386" name="Ink 2385">
                <a:extLst>
                  <a:ext uri="{FF2B5EF4-FFF2-40B4-BE49-F238E27FC236}">
                    <a16:creationId xmlns:a16="http://schemas.microsoft.com/office/drawing/2014/main" id="{A0D523BB-6FC7-BCB3-94B3-DCD9F9F657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8818" y="2674992"/>
                <a:ext cx="229765" cy="315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A368D-0001-0C83-CB63-B096C916CC18}"/>
                  </a:ext>
                </a:extLst>
              </p14:cNvPr>
              <p14:cNvContentPartPr/>
              <p14:nvPr/>
            </p14:nvContentPartPr>
            <p14:xfrm>
              <a:off x="1870364" y="2716597"/>
              <a:ext cx="1143754" cy="150134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A368D-0001-0C83-CB63-B096C916CC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52369" y="2698600"/>
                <a:ext cx="1179384" cy="1536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C2DB6D-541B-6C18-C39A-046A048085A3}"/>
                  </a:ext>
                </a:extLst>
              </p14:cNvPr>
              <p14:cNvContentPartPr/>
              <p14:nvPr/>
            </p14:nvContentPartPr>
            <p14:xfrm>
              <a:off x="2878666" y="2563090"/>
              <a:ext cx="147148" cy="30525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C2DB6D-541B-6C18-C39A-046A048085A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60721" y="2545113"/>
                <a:ext cx="182679" cy="340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4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" grpId="0" animBg="1"/>
      <p:bldP spid="2305" grpId="0" animBg="1"/>
      <p:bldP spid="2215" grpId="0" animBg="1"/>
      <p:bldP spid="22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A100-1CDE-B3EF-D412-0BCCB932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D1CD-F6D5-B82C-B086-983F7E37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702" y="539414"/>
            <a:ext cx="5487444" cy="1356360"/>
          </a:xfrm>
        </p:spPr>
        <p:txBody>
          <a:bodyPr>
            <a:noAutofit/>
          </a:bodyPr>
          <a:lstStyle/>
          <a:p>
            <a:pPr algn="ctr"/>
            <a:r>
              <a:rPr lang="en-US" sz="5400" b="1"/>
              <a:t>Campaign</a:t>
            </a:r>
            <a:endParaRPr lang="en-GB" sz="5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62BD9-14F9-7CBF-90A2-D21141DAF6B8}"/>
              </a:ext>
            </a:extLst>
          </p:cNvPr>
          <p:cNvSpPr/>
          <p:nvPr/>
        </p:nvSpPr>
        <p:spPr>
          <a:xfrm>
            <a:off x="537499" y="1905002"/>
            <a:ext cx="3381375" cy="4599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r>
              <a:rPr lang="en-US" b="1" u="sng">
                <a:solidFill>
                  <a:schemeClr val="tx1"/>
                </a:solidFill>
              </a:rPr>
              <a:t>Strategies to onboard users</a:t>
            </a:r>
            <a:r>
              <a:rPr lang="en-US">
                <a:solidFill>
                  <a:schemeClr val="tx1"/>
                </a:solidFill>
              </a:rPr>
              <a:t>	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Reward systems</a:t>
            </a:r>
          </a:p>
          <a:p>
            <a:pPr marL="388620" indent="-342900">
              <a:buFont typeface="Courier New"/>
              <a:buChar char="o"/>
            </a:pP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Personalised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suggestions</a:t>
            </a: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Extra points for signing up</a:t>
            </a:r>
          </a:p>
          <a:p>
            <a:pPr marL="388620" indent="-342900">
              <a:buFont typeface="Courier New"/>
              <a:buChar char="o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A29A5-8F74-3407-91A7-48704B84D694}"/>
              </a:ext>
            </a:extLst>
          </p:cNvPr>
          <p:cNvSpPr/>
          <p:nvPr/>
        </p:nvSpPr>
        <p:spPr>
          <a:xfrm>
            <a:off x="4405836" y="1905002"/>
            <a:ext cx="3381375" cy="4599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b="1" u="sng">
              <a:solidFill>
                <a:schemeClr val="tx1"/>
              </a:solidFill>
            </a:endParaRPr>
          </a:p>
          <a:p>
            <a:pPr marL="45720"/>
            <a:r>
              <a:rPr lang="en-US" b="1" u="sng">
                <a:solidFill>
                  <a:schemeClr val="tx1"/>
                </a:solidFill>
              </a:rPr>
              <a:t>Partnerships with Institutions</a:t>
            </a:r>
            <a:r>
              <a:rPr lang="en-US" sz="2000">
                <a:solidFill>
                  <a:schemeClr val="tx1"/>
                </a:solidFill>
              </a:rPr>
              <a:t>	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Advertisements at universities</a:t>
            </a: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Government sponsorships/support</a:t>
            </a:r>
          </a:p>
          <a:p>
            <a:pPr marL="388620" indent="-342900">
              <a:buFont typeface="Courier New"/>
              <a:buChar char="o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ABD70-E80D-438F-64B0-26AB0E6A096B}"/>
              </a:ext>
            </a:extLst>
          </p:cNvPr>
          <p:cNvSpPr/>
          <p:nvPr/>
        </p:nvSpPr>
        <p:spPr>
          <a:xfrm>
            <a:off x="8225326" y="1903885"/>
            <a:ext cx="3381375" cy="45993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1400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endParaRPr lang="en-US" sz="2000" b="1">
              <a:solidFill>
                <a:schemeClr val="tx1"/>
              </a:solidFill>
            </a:endParaRPr>
          </a:p>
          <a:p>
            <a:pPr marL="45720"/>
            <a:r>
              <a:rPr lang="en-US" b="1" u="sng">
                <a:solidFill>
                  <a:schemeClr val="tx1"/>
                </a:solidFill>
              </a:rPr>
              <a:t>Influencers and social media</a:t>
            </a:r>
            <a:r>
              <a:rPr lang="en-US" sz="2000">
                <a:solidFill>
                  <a:schemeClr val="tx1"/>
                </a:solidFill>
              </a:rPr>
              <a:t>	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Brings in younger audience</a:t>
            </a:r>
          </a:p>
          <a:p>
            <a:pPr marL="388620" indent="-342900">
              <a:buFont typeface="Courier New"/>
              <a:buChar char="o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Impact of social media usage on carbon footprint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26" name="Picture 2" descr="Reward Generic Flat icon | Freepik">
            <a:extLst>
              <a:ext uri="{FF2B5EF4-FFF2-40B4-BE49-F238E27FC236}">
                <a16:creationId xmlns:a16="http://schemas.microsoft.com/office/drawing/2014/main" id="{12E3CD4B-B49B-D328-822F-EEC39F91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" y="1903885"/>
            <a:ext cx="2499833" cy="24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 4 | Institute icons for free download | Freepik">
            <a:extLst>
              <a:ext uri="{FF2B5EF4-FFF2-40B4-BE49-F238E27FC236}">
                <a16:creationId xmlns:a16="http://schemas.microsoft.com/office/drawing/2014/main" id="{DBDF95CE-E8E1-C67C-B601-B1B8139D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65" y="2042096"/>
            <a:ext cx="2161470" cy="21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cial media marketing illustration Archives - PNG Blast | PNG Graphic  Resources For Free Download">
            <a:extLst>
              <a:ext uri="{FF2B5EF4-FFF2-40B4-BE49-F238E27FC236}">
                <a16:creationId xmlns:a16="http://schemas.microsoft.com/office/drawing/2014/main" id="{F0407E0B-25CC-8C7A-121B-3670B4666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083" y="1727858"/>
            <a:ext cx="2675860" cy="26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7E4D-DCDC-0047-9212-FE87CA8CB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7C1-FBE4-0E4E-40CB-A8B41779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698405" cy="5606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/>
              <a:t>Measuring Success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1709128-A39D-A934-F1B7-EFAD28873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523908"/>
              </p:ext>
            </p:extLst>
          </p:nvPr>
        </p:nvGraphicFramePr>
        <p:xfrm>
          <a:off x="4514122" y="1014507"/>
          <a:ext cx="6853536" cy="466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498244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684</Words>
  <Application>Microsoft Macintosh PowerPoint</Application>
  <PresentationFormat>Widescreen</PresentationFormat>
  <Paragraphs>138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ADLaM Display</vt:lpstr>
      <vt:lpstr>Arial</vt:lpstr>
      <vt:lpstr>Calibri</vt:lpstr>
      <vt:lpstr>Corbel</vt:lpstr>
      <vt:lpstr>Courier New</vt:lpstr>
      <vt:lpstr>Basis</vt:lpstr>
      <vt:lpstr>CARBON Curb</vt:lpstr>
      <vt:lpstr>PowerPoint Presentation</vt:lpstr>
      <vt:lpstr>PowerPoint Presentation</vt:lpstr>
      <vt:lpstr>Inspirations – Apps , External Ecosystems and Gamification</vt:lpstr>
      <vt:lpstr>Introducing the Solution: The Carbon Curb App</vt:lpstr>
      <vt:lpstr>PowerPoint Presentation</vt:lpstr>
      <vt:lpstr>Roadmap of how the app integration would work…</vt:lpstr>
      <vt:lpstr>Campaign</vt:lpstr>
      <vt:lpstr>Measuring Success</vt:lpstr>
      <vt:lpstr>Legal Procedures and Regulations </vt:lpstr>
      <vt:lpstr>Look Back: Future Integrations and Monetisation </vt:lpstr>
      <vt:lpstr>How does the problem affect you?  What is the big effect?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Syeful Islam</dc:creator>
  <cp:lastModifiedBy>Niyati Gupta</cp:lastModifiedBy>
  <cp:revision>1</cp:revision>
  <dcterms:created xsi:type="dcterms:W3CDTF">2013-07-15T20:26:40Z</dcterms:created>
  <dcterms:modified xsi:type="dcterms:W3CDTF">2025-02-24T14:49:00Z</dcterms:modified>
</cp:coreProperties>
</file>